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348" r:id="rId6"/>
    <p:sldId id="324" r:id="rId7"/>
    <p:sldId id="260" r:id="rId8"/>
    <p:sldId id="261" r:id="rId9"/>
    <p:sldId id="262" r:id="rId10"/>
    <p:sldId id="325" r:id="rId11"/>
    <p:sldId id="263" r:id="rId12"/>
    <p:sldId id="264" r:id="rId13"/>
    <p:sldId id="349" r:id="rId14"/>
    <p:sldId id="350" r:id="rId15"/>
    <p:sldId id="328" r:id="rId16"/>
    <p:sldId id="330" r:id="rId17"/>
    <p:sldId id="331" r:id="rId18"/>
    <p:sldId id="352" r:id="rId19"/>
    <p:sldId id="353" r:id="rId20"/>
    <p:sldId id="355" r:id="rId21"/>
    <p:sldId id="357" r:id="rId22"/>
    <p:sldId id="358" r:id="rId23"/>
    <p:sldId id="360" r:id="rId24"/>
    <p:sldId id="361" r:id="rId25"/>
    <p:sldId id="362" r:id="rId26"/>
    <p:sldId id="364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4" r:id="rId35"/>
    <p:sldId id="375" r:id="rId36"/>
    <p:sldId id="376" r:id="rId37"/>
    <p:sldId id="378" r:id="rId38"/>
    <p:sldId id="377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290" r:id="rId50"/>
    <p:sldId id="291" r:id="rId51"/>
  </p:sldIdLst>
  <p:sldSz cx="12192000" cy="6858000"/>
  <p:notesSz cx="12192000" cy="6858000"/>
  <p:defaultTextStyle>
    <a:defPPr>
      <a:defRPr lang="ru-RU"/>
    </a:defPPr>
    <a:lvl1pPr marL="0" algn="l" defTabSz="914337">
      <a:defRPr sz="1900">
        <a:solidFill>
          <a:schemeClr val="tx1"/>
        </a:solidFill>
        <a:latin typeface="+mn-lt"/>
        <a:ea typeface="+mn-ea"/>
        <a:cs typeface="+mn-cs"/>
      </a:defRPr>
    </a:lvl1pPr>
    <a:lvl2pPr marL="457168" algn="l" defTabSz="914337">
      <a:defRPr sz="1900">
        <a:solidFill>
          <a:schemeClr val="tx1"/>
        </a:solidFill>
        <a:latin typeface="+mn-lt"/>
        <a:ea typeface="+mn-ea"/>
        <a:cs typeface="+mn-cs"/>
      </a:defRPr>
    </a:lvl2pPr>
    <a:lvl3pPr marL="914337" algn="l" defTabSz="914337">
      <a:defRPr sz="1900">
        <a:solidFill>
          <a:schemeClr val="tx1"/>
        </a:solidFill>
        <a:latin typeface="+mn-lt"/>
        <a:ea typeface="+mn-ea"/>
        <a:cs typeface="+mn-cs"/>
      </a:defRPr>
    </a:lvl3pPr>
    <a:lvl4pPr marL="1371505" algn="l" defTabSz="914337">
      <a:defRPr sz="1900">
        <a:solidFill>
          <a:schemeClr val="tx1"/>
        </a:solidFill>
        <a:latin typeface="+mn-lt"/>
        <a:ea typeface="+mn-ea"/>
        <a:cs typeface="+mn-cs"/>
      </a:defRPr>
    </a:lvl4pPr>
    <a:lvl5pPr marL="1828675" algn="l" defTabSz="914337">
      <a:defRPr sz="1900">
        <a:solidFill>
          <a:schemeClr val="tx1"/>
        </a:solidFill>
        <a:latin typeface="+mn-lt"/>
        <a:ea typeface="+mn-ea"/>
        <a:cs typeface="+mn-cs"/>
      </a:defRPr>
    </a:lvl5pPr>
    <a:lvl6pPr marL="2285843" algn="l" defTabSz="914337">
      <a:defRPr sz="1900">
        <a:solidFill>
          <a:schemeClr val="tx1"/>
        </a:solidFill>
        <a:latin typeface="+mn-lt"/>
        <a:ea typeface="+mn-ea"/>
        <a:cs typeface="+mn-cs"/>
      </a:defRPr>
    </a:lvl6pPr>
    <a:lvl7pPr marL="2743012" algn="l" defTabSz="914337">
      <a:defRPr sz="1900">
        <a:solidFill>
          <a:schemeClr val="tx1"/>
        </a:solidFill>
        <a:latin typeface="+mn-lt"/>
        <a:ea typeface="+mn-ea"/>
        <a:cs typeface="+mn-cs"/>
      </a:defRPr>
    </a:lvl7pPr>
    <a:lvl8pPr marL="3200180" algn="l" defTabSz="914337">
      <a:defRPr sz="1900">
        <a:solidFill>
          <a:schemeClr val="tx1"/>
        </a:solidFill>
        <a:latin typeface="+mn-lt"/>
        <a:ea typeface="+mn-ea"/>
        <a:cs typeface="+mn-cs"/>
      </a:defRPr>
    </a:lvl8pPr>
    <a:lvl9pPr marL="3657348" algn="l" defTabSz="914337">
      <a:defRPr sz="19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D9161-8089-43F2-A406-831623F60D91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B40E-B3B5-4B10-A98E-65CC0D294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1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66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8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4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11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85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3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16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0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43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3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9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08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1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3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15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93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84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51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53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6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6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9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4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34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0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B40E-B3B5-4B10-A98E-65CC0D294C7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7" y="1124543"/>
            <a:ext cx="9144001" cy="2387603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7" y="3602040"/>
            <a:ext cx="9144001" cy="165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68" indent="0" algn="ctr">
              <a:buNone/>
              <a:defRPr sz="2700"/>
            </a:lvl2pPr>
            <a:lvl3pPr marL="914337" indent="0" algn="ctr">
              <a:buNone/>
              <a:defRPr sz="2500"/>
            </a:lvl3pPr>
            <a:lvl4pPr marL="1371505" indent="0" algn="ctr">
              <a:buNone/>
              <a:defRPr sz="2100"/>
            </a:lvl4pPr>
            <a:lvl5pPr marL="1828675" indent="0" algn="ctr">
              <a:buNone/>
              <a:defRPr sz="2100"/>
            </a:lvl5pPr>
            <a:lvl6pPr marL="2285843" indent="0" algn="ctr">
              <a:buNone/>
              <a:defRPr sz="2100"/>
            </a:lvl6pPr>
            <a:lvl7pPr marL="2743012" indent="0" algn="ctr">
              <a:buNone/>
              <a:defRPr sz="2100"/>
            </a:lvl7pPr>
            <a:lvl8pPr marL="3200180" indent="0" algn="ctr">
              <a:buNone/>
              <a:defRPr sz="2100"/>
            </a:lvl8pPr>
            <a:lvl9pPr marL="3657348" indent="0" algn="ctr">
              <a:buNone/>
              <a:defRPr sz="21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191F33-DD68-4013-9D59-BCE181069129}" type="datetime1">
              <a:rPr lang="ru-RU"/>
              <a:t>17.04.2026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45133" y="1828812"/>
            <a:ext cx="10515600" cy="435133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C771F4-F2D7-4696-A754-DFC34F752F92}" type="datetime1">
              <a:rPr lang="ru-RU"/>
              <a:t>17.04.2026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2" y="360360"/>
            <a:ext cx="2628900" cy="581184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3" y="360368"/>
            <a:ext cx="7734300" cy="5811840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E80B84-A884-4EE9-829D-CED115F435B7}" type="datetime1">
              <a:rPr lang="ru-RU"/>
              <a:t>17.04.2026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CD1D6E-CCE5-473B-9FC4-5EC10F779544}" type="datetime1">
              <a:rPr lang="ru-RU"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45133" y="1828812"/>
            <a:ext cx="10515600" cy="435133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43BB7C-70CB-4993-9F8A-7E883D3BB60E}" type="datetime1">
              <a:rPr lang="ru-RU"/>
              <a:t>17.04.2026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5" y="1712434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5" y="4552654"/>
            <a:ext cx="10515600" cy="1500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3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5D30D4-4CE9-4866-B142-21B76CC44B52}" type="datetime1">
              <a:rPr lang="ru-RU"/>
              <a:t>17.04.2026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B86ECE-EE81-4EAA-AC52-3F8BCE354A47}" type="datetime1">
              <a:rPr lang="ru-RU"/>
              <a:t>17.04.2026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45131" y="1828812"/>
            <a:ext cx="5181600" cy="435133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3" y="1828812"/>
            <a:ext cx="5181600" cy="4351335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2582AA-1A15-4B6E-919D-2A656453F8F3}" type="datetime1">
              <a:rPr lang="ru-RU"/>
              <a:t>17.04.2026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535D44-4E99-4795-8E24-751CE3DE9CD1}" type="datetime1">
              <a:rPr lang="ru-RU"/>
              <a:t>17.04.2026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6BC354-FD3D-4FEC-A8A4-351B88220BC5}" type="datetime1">
              <a:rPr lang="ru-RU"/>
              <a:t>17.04.2026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41252" y="457208"/>
            <a:ext cx="3931920" cy="1600200"/>
          </a:xfrm>
        </p:spPr>
        <p:txBody>
          <a:bodyPr anchor="b">
            <a:normAutofit/>
          </a:bodyPr>
          <a:lstStyle>
            <a:lvl1pPr>
              <a:defRPr sz="31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1614" y="990600"/>
            <a:ext cx="6172201" cy="4876800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41252" y="2057407"/>
            <a:ext cx="393192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57168" indent="0">
              <a:buNone/>
              <a:defRPr sz="1200"/>
            </a:lvl2pPr>
            <a:lvl3pPr marL="914337" indent="0">
              <a:buNone/>
              <a:defRPr sz="1000"/>
            </a:lvl3pPr>
            <a:lvl4pPr marL="1371505" indent="0">
              <a:buNone/>
              <a:defRPr sz="800"/>
            </a:lvl4pPr>
            <a:lvl5pPr marL="1828675" indent="0">
              <a:buNone/>
              <a:defRPr sz="800"/>
            </a:lvl5pPr>
            <a:lvl6pPr marL="2285843" indent="0">
              <a:buNone/>
              <a:defRPr sz="800"/>
            </a:lvl6pPr>
            <a:lvl7pPr marL="2743012" indent="0">
              <a:buNone/>
              <a:defRPr sz="800"/>
            </a:lvl7pPr>
            <a:lvl8pPr marL="3200180" indent="0">
              <a:buNone/>
              <a:defRPr sz="800"/>
            </a:lvl8pPr>
            <a:lvl9pPr marL="3657348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DD82E5-4C14-43F0-A4B9-F8C25709462C}" type="datetime1">
              <a:rPr lang="ru-RU"/>
              <a:t>17.04.2026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41252" y="457200"/>
            <a:ext cx="3931920" cy="1600200"/>
          </a:xfrm>
        </p:spPr>
        <p:txBody>
          <a:bodyPr anchor="b">
            <a:normAutofit/>
          </a:bodyPr>
          <a:lstStyle>
            <a:lvl1pPr>
              <a:defRPr sz="31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1614" y="990600"/>
            <a:ext cx="6172201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/>
            </a:lvl1pPr>
            <a:lvl2pPr marL="457168" indent="0">
              <a:buNone/>
              <a:defRPr sz="2700"/>
            </a:lvl2pPr>
            <a:lvl3pPr marL="914337" indent="0">
              <a:buNone/>
              <a:defRPr sz="2500"/>
            </a:lvl3pPr>
            <a:lvl4pPr marL="1371505" indent="0">
              <a:buNone/>
              <a:defRPr sz="2100"/>
            </a:lvl4pPr>
            <a:lvl5pPr marL="1828675" indent="0">
              <a:buNone/>
              <a:defRPr sz="2100"/>
            </a:lvl5pPr>
            <a:lvl6pPr marL="2285843" indent="0">
              <a:buNone/>
              <a:defRPr sz="2100"/>
            </a:lvl6pPr>
            <a:lvl7pPr marL="2743012" indent="0">
              <a:buNone/>
              <a:defRPr sz="2100"/>
            </a:lvl7pPr>
            <a:lvl8pPr marL="3200180" indent="0">
              <a:buNone/>
              <a:defRPr sz="2100"/>
            </a:lvl8pPr>
            <a:lvl9pPr marL="3657348" indent="0">
              <a:buNone/>
              <a:defRPr sz="21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41252" y="2057400"/>
            <a:ext cx="393192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57168" indent="0">
              <a:buNone/>
              <a:defRPr sz="1200"/>
            </a:lvl2pPr>
            <a:lvl3pPr marL="914337" indent="0">
              <a:buNone/>
              <a:defRPr sz="1000"/>
            </a:lvl3pPr>
            <a:lvl4pPr marL="1371505" indent="0">
              <a:buNone/>
              <a:defRPr sz="800"/>
            </a:lvl4pPr>
            <a:lvl5pPr marL="1828675" indent="0">
              <a:buNone/>
              <a:defRPr sz="800"/>
            </a:lvl5pPr>
            <a:lvl6pPr marL="2285843" indent="0">
              <a:buNone/>
              <a:defRPr sz="800"/>
            </a:lvl6pPr>
            <a:lvl7pPr marL="2743012" indent="0">
              <a:buNone/>
              <a:defRPr sz="800"/>
            </a:lvl7pPr>
            <a:lvl8pPr marL="3200180" indent="0">
              <a:buNone/>
              <a:defRPr sz="800"/>
            </a:lvl8pPr>
            <a:lvl9pPr marL="3657348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3E7755-8B58-4F5F-9A74-938F56247618}" type="datetime1">
              <a:rPr lang="ru-RU"/>
              <a:t>17.04.2026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45129" y="3240766"/>
            <a:ext cx="10515600" cy="1325565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5" y="6356370"/>
            <a:ext cx="274320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311DF3D2-6E30-4AC8-98C2-E288C59B1D31}" type="datetime1">
              <a:rPr lang="ru-RU"/>
              <a:t>17.04.2026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7" y="6356370"/>
            <a:ext cx="411480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7529" y="6356370"/>
            <a:ext cx="274320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2855E7-179B-4247-9B8A-8FDB2B3544E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337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37">
        <a:lnSpc>
          <a:spcPct val="90000"/>
        </a:lnSpc>
        <a:spcBef>
          <a:spcPts val="1000"/>
        </a:spcBef>
        <a:buFont typeface="Wingdings 2"/>
        <a:buChar char="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85754" indent="-228586" algn="l" defTabSz="914337">
        <a:lnSpc>
          <a:spcPct val="90000"/>
        </a:lnSpc>
        <a:spcBef>
          <a:spcPts val="500"/>
        </a:spcBef>
        <a:buFont typeface="Wingdings 2"/>
        <a:buChar char="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142921" indent="-228586" algn="l" defTabSz="914337">
        <a:lnSpc>
          <a:spcPct val="90000"/>
        </a:lnSpc>
        <a:spcBef>
          <a:spcPts val="500"/>
        </a:spcBef>
        <a:buFont typeface="Wingdings 2"/>
        <a:buChar char="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600089" indent="-228586" algn="l" defTabSz="914337">
        <a:lnSpc>
          <a:spcPct val="90000"/>
        </a:lnSpc>
        <a:spcBef>
          <a:spcPts val="500"/>
        </a:spcBef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2057258" indent="-228586" algn="l" defTabSz="914337">
        <a:lnSpc>
          <a:spcPct val="90000"/>
        </a:lnSpc>
        <a:spcBef>
          <a:spcPts val="500"/>
        </a:spcBef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514426" indent="-228586" algn="l" defTabSz="914337">
        <a:spcBef>
          <a:spcPts val="0"/>
        </a:spcBef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971594" indent="-228586" algn="l" defTabSz="914337">
        <a:spcBef>
          <a:spcPts val="0"/>
        </a:spcBef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428764" indent="-228586" algn="l" defTabSz="914337">
        <a:spcBef>
          <a:spcPts val="0"/>
        </a:spcBef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85934" indent="-228586" algn="l" defTabSz="914337">
        <a:spcBef>
          <a:spcPts val="0"/>
        </a:spcBef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14337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828675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285843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743012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200180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657348" algn="l" defTabSz="914337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tel:84954315574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tel:8495431557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15873" b="476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61948" y="2527443"/>
            <a:ext cx="8456846" cy="113716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ru-RU" dirty="0" smtClean="0">
                <a:solidFill>
                  <a:schemeClr val="bg2"/>
                </a:solidFill>
                <a:latin typeface="Arial"/>
                <a:cs typeface="Arial"/>
              </a:rPr>
              <a:t>НОРД АУТСОРСИНГ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9777" y="424062"/>
            <a:ext cx="954636" cy="851299"/>
          </a:xfrm>
          <a:prstGeom prst="rect">
            <a:avLst/>
          </a:prstGeom>
        </p:spPr>
      </p:pic>
      <p:sp>
        <p:nvSpPr>
          <p:cNvPr id="7" name="Подзаголовок 2"/>
          <p:cNvSpPr txBox="1"/>
          <p:nvPr/>
        </p:nvSpPr>
        <p:spPr bwMode="auto">
          <a:xfrm>
            <a:off x="561948" y="6174743"/>
            <a:ext cx="8161189" cy="7729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 defTabSz="914337">
              <a:lnSpc>
                <a:spcPct val="90000"/>
              </a:lnSpc>
              <a:spcBef>
                <a:spcPts val="1000"/>
              </a:spcBef>
              <a:buFont typeface="Wingdings 2"/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indent="0" algn="ctr" defTabSz="914337">
              <a:lnSpc>
                <a:spcPct val="90000"/>
              </a:lnSpc>
              <a:spcBef>
                <a:spcPts val="500"/>
              </a:spcBef>
              <a:buFont typeface="Wingdings 2"/>
              <a:buNone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indent="0" algn="ctr" defTabSz="914337">
              <a:lnSpc>
                <a:spcPct val="90000"/>
              </a:lnSpc>
              <a:spcBef>
                <a:spcPts val="500"/>
              </a:spcBef>
              <a:buFont typeface="Wingdings 2"/>
              <a:buNone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indent="0" algn="ctr" defTabSz="914337">
              <a:lnSpc>
                <a:spcPct val="90000"/>
              </a:lnSpc>
              <a:spcBef>
                <a:spcPts val="500"/>
              </a:spcBef>
              <a:buFont typeface="Wingdings 2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indent="0" algn="ctr" defTabSz="914337">
              <a:lnSpc>
                <a:spcPct val="90000"/>
              </a:lnSpc>
              <a:spcBef>
                <a:spcPts val="500"/>
              </a:spcBef>
              <a:buFont typeface="Wingdings 2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indent="0" algn="ctr" defTabSz="914337">
              <a:spcBef>
                <a:spcPts val="0"/>
              </a:spcBef>
              <a:buFont typeface="Wingdings 2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indent="0" algn="ctr" defTabSz="914337">
              <a:spcBef>
                <a:spcPts val="0"/>
              </a:spcBef>
              <a:buFont typeface="Wingdings 2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indent="0" algn="ctr" defTabSz="914337">
              <a:spcBef>
                <a:spcPts val="0"/>
              </a:spcBef>
              <a:buFont typeface="Wingdings 2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indent="0" algn="ctr" defTabSz="914337">
              <a:spcBef>
                <a:spcPts val="0"/>
              </a:spcBef>
              <a:buFont typeface="Wingdings 2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>
                <a:solidFill>
                  <a:schemeClr val="accent6"/>
                </a:solidFill>
                <a:latin typeface="Arial"/>
                <a:cs typeface="Arial"/>
              </a:rPr>
              <a:t>Аутсорсинг, которому доверяют</a:t>
            </a:r>
            <a:endParaRPr/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-187845" y="4375185"/>
            <a:ext cx="6090014" cy="734613"/>
          </a:xfrm>
          <a:prstGeom prst="rect">
            <a:avLst/>
          </a:prstGeom>
        </p:spPr>
        <p:txBody>
          <a:bodyPr vert="horz" lIns="91434" tIns="45718" rIns="91434" bIns="45718" rtlCol="0" anchor="b">
            <a:noAutofit/>
          </a:bodyPr>
          <a:lstStyle>
            <a:lvl1pPr algn="ctr" defTabSz="914337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 smtClean="0">
                <a:solidFill>
                  <a:schemeClr val="bg2"/>
                </a:solidFill>
                <a:latin typeface="Arial"/>
                <a:cs typeface="Arial"/>
              </a:rPr>
              <a:t>Людмила Лебедева</a:t>
            </a:r>
          </a:p>
          <a:p>
            <a:pPr>
              <a:defRPr/>
            </a:pPr>
            <a:r>
              <a:rPr lang="ru-RU" sz="3200" dirty="0" smtClean="0">
                <a:solidFill>
                  <a:schemeClr val="bg2"/>
                </a:solidFill>
                <a:latin typeface="Arial"/>
                <a:cs typeface="Arial"/>
              </a:rPr>
              <a:t>Аудитор</a:t>
            </a:r>
            <a:endParaRPr dirty="0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6241774" y="350254"/>
            <a:ext cx="6392849" cy="1096478"/>
          </a:xfrm>
          <a:prstGeom prst="rect">
            <a:avLst/>
          </a:prstGeom>
        </p:spPr>
        <p:txBody>
          <a:bodyPr vert="horz" lIns="91434" tIns="45718" rIns="91434" bIns="45718" rtlCol="0" anchor="b">
            <a:noAutofit/>
          </a:bodyPr>
          <a:lstStyle>
            <a:lvl1pPr algn="ctr" defTabSz="914337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00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81331" y="423581"/>
            <a:ext cx="549226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по временной нетрудоспособности и </a:t>
            </a: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endParaRPr lang="en-US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СФР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году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2935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 dirty="0"/>
              <a:t>Аутсорсинг, которому доверяют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910290" y="536205"/>
            <a:ext cx="8204603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 (ЭДО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СФР рекомендует страхователям переходить на электронное взаимодействие.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 (СЭДО)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 бесплатный сервис, который можно подключить, в том числе, через программы 1С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оператора ЭДО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  необходимо выбрать оператора, заключить с ним договор и направить в территориальное подразделение СФР заявление на присоединение к системе ЭДО, подписанное усиленной квалифицированной электронной подписью (УКЭП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страхователя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 требует регистрации в Единой системе идентификации и аутентификации (ЕСИА).</a:t>
            </a:r>
          </a:p>
          <a:p>
            <a:pPr lvl="0">
              <a:defRPr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7943" y="2505257"/>
            <a:ext cx="3313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СФР: ОБЩИЕ ПРАВИЛА</a:t>
            </a:r>
          </a:p>
        </p:txBody>
      </p:sp>
    </p:spTree>
    <p:extLst>
      <p:ext uri="{BB962C8B-B14F-4D97-AF65-F5344CB8AC3E}">
        <p14:creationId xmlns:p14="http://schemas.microsoft.com/office/powerpoint/2010/main" val="365601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870017" y="2359476"/>
            <a:ext cx="7796747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5 сентября 2025 года приём отчётности переведён на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Единую цифровую платформу (ЕЦП)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Использование операторов ЭДО для передачи отчётности больше не допускается.  Для подписания документов в системе ЭДО используется УКЭП, выданная аккредитованным удостоверяющим центром. 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/>
              <a:cs typeface="Arial"/>
            </a:endParaRPr>
          </a:p>
          <a:p>
            <a:pPr>
              <a:defRPr/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7943" y="2505257"/>
            <a:ext cx="3313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СФР: ОБЩИЕ ПРАВИЛА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52324" y="2348772"/>
            <a:ext cx="312969" cy="3129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2030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900223" y="1229839"/>
            <a:ext cx="79764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2022 года многие пособия выплачиваются в проактивном (беззаявительном) порядке.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означает, что СФР получает сведения для начисления пособий напрямую из внешних источников: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открытии больничного листа информация поступает из медучреждения,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рождении ребёнка — из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нужно подавать заявление на выплату больничных, пособия по беременности и родам, единовременного пособия при рождении ребёнка.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он может подавать заявления работодателю о предоставлении отпуска по беременности и родам, а затем — по уходу за ребёнком до трёх лет.  </a:t>
            </a:r>
          </a:p>
          <a:p>
            <a:pPr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7002" y="2307644"/>
            <a:ext cx="306803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b="1" dirty="0" smtClean="0"/>
              <a:t>ПРОАКТИВНЫЕ ВЫПЛАТЫ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2030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900223" y="1229839"/>
            <a:ext cx="79764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предоставления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назначения ежемесячного пособия по уходу за ребёнком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работодатель обязан направить в СФР сведения в течение трёх рабочих дней с даты подачи сотрудником заявления о назначении пособия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сложных родах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СФР может сообщить работодателю о новом электронном больничном и запросить информацию для выплаты пособия. Работодатель должен разместить её в информационной системе фонда в течение трёх рабочих дней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сотрудник в период получения ежемесячного пособия утратит право на него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работодатель должен уведомить об этом фонд в срок не позднее трёх рабочих дней с даты, когда ему стало известно о таком факте.</a:t>
            </a:r>
          </a:p>
          <a:p>
            <a:pPr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7002" y="2307644"/>
            <a:ext cx="306803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b="1" dirty="0" smtClean="0"/>
              <a:t>ПРОАКТИВНЫЕ ВЫПЛАТЫ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2030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810416" y="708670"/>
            <a:ext cx="7976413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отчётность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 обязательна для страхователей с численностью работников более 11 человек. Отчёты формируются в электронном виде, подписываются УКЭП и направляются по телекоммуникационным каналам связи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 сентября 2026 года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СФР не будет принимать отчётность, подписанную квалифицированным сертификатом электронной подписи без установки определённых параметров («Согласование ключей», «Шифрование данных», «Шифрование ключа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с СФР при представлении сведений для ведения индивидуального (персонифицированного) учёта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необходимо полномочие SFR_000001 «Сведения для ведения индивидуального (персонифицированного) учёта и сведения о начисленных страховых взносах на ОСС от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НСиПЗ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либо вышестоящее.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7002" y="2307644"/>
            <a:ext cx="306803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b="1" dirty="0" smtClean="0"/>
              <a:t>ПРОАКТИВНЫЕ ВЫПЛАТЫ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8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592258" y="1081600"/>
            <a:ext cx="8327832" cy="45027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49581" y="1847964"/>
            <a:ext cx="817050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январе 2026 года были внесены изменения в порядок и условия направления и представления по требованию территориального органа СФР в электронном виде по телекоммуникационным каналам связи документов, предусмотренных Законом №125-ФЗ, Законом №255-ФЗ.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частности, ФГИС «Единая интегрированная информационная система „Соцстрах“» заменена на ГИС «Единая централизованная цифровая платформа в социальной сфере».</a:t>
            </a:r>
            <a:r>
              <a:rPr lang="ru-RU" dirty="0"/>
              <a:t>  </a:t>
            </a:r>
          </a:p>
          <a:p>
            <a:pPr algn="just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96320" y="1081599"/>
            <a:ext cx="8331700" cy="495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57150" y="2560737"/>
            <a:ext cx="34641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ИЗМЕНЕНИЯ </a:t>
            </a:r>
          </a:p>
          <a:p>
            <a:r>
              <a:rPr lang="ru-RU" sz="2400" b="1" dirty="0" smtClean="0"/>
              <a:t>В ПРАВИЛАХ ВЗАИМОДЕЙСТВИЯ С СФР В 2026 ГОДУ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9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638262" y="813648"/>
            <a:ext cx="8170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взаимодействия СФР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Правила взаимодействия СФР со страхователями по оформлению пособий, утверждены постановлением Правительства от 23.11.2021 № 2010 и действуют с 2024 года.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Как работать с Социальным фондом в 2026 году – расскажем подробнее.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запросов в СФР 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прекратил отправку запросов страхователям о суммах выплат в расчетном периоде, связанных с временной нетрудоспособностью, отпуском по беременности и родам, и отпуском по уходу за ребенком. Это право исключено из соответствующих пунктов Правил, утвержденных постановлением Правительства от 23.11.2021 № 2010, согласно изменениям от 26.12.2023 № 2312.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 зарплате и иных вознаграждениях сотрудника для расчета пособий теперь собирает СФР самостоятельно, используя данные индивидуального учета в системах обязательного пенсионного и социального страхования (п. 13 Правил).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150" y="2560737"/>
            <a:ext cx="34641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ИЗМЕНЕНИЯ </a:t>
            </a:r>
          </a:p>
          <a:p>
            <a:r>
              <a:rPr lang="ru-RU" sz="2400" b="1" dirty="0" smtClean="0"/>
              <a:t>В ПРАВИЛАХ ВЗАИМОДЕЙСТВИЯ С СФР В 2026 ГОДУ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5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594192" y="1210812"/>
            <a:ext cx="8327832" cy="44363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08329" y="1694415"/>
            <a:ext cx="817050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перерасчета пособий СФР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производится перерасчет пособий на основе уточненных данных о заработке за предыдущие годы.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Пересчет пособия осуществляется при поступлении уточненных сведений из ФНС, которые отражаются в индивидуальном учете в системах обязательного пенсионного и социального страхования.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 уточненном размере пособия направляется в личный кабинет застрахованного лица на едином портале.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Сведения о зарплате и иных выплатах также передаются страхователю.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90324" y="1186060"/>
            <a:ext cx="8331700" cy="495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3964" y="2490281"/>
            <a:ext cx="34641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ИЗМЕНЕНИЯ </a:t>
            </a:r>
          </a:p>
          <a:p>
            <a:r>
              <a:rPr lang="ru-RU" sz="2400" b="1" dirty="0" smtClean="0"/>
              <a:t>В ПРАВИЛАХ ВЗАИМОДЕЙСТВИЯ С СФР В 2026 ГОДУ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1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594192" y="982214"/>
            <a:ext cx="8327832" cy="53451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51515" y="1168230"/>
            <a:ext cx="8170509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от СФР для оплаты первых 3 дней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больничного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Правилах установлен порядок предоставления информации страхователям для расчета оплаты первых трех дней больничного,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которые страхователь оплачивает из своих средств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п. 1 ч. 2 ст. 3 Закона от 29.12.2006 № 255-ФЗ).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направляет страхователям не только сведения о заработке, но и данные о количестве исключаемых календарных дней для расчета пособия по временной нетрудоспособности.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Эти сведения передаются страхователям электронно в срок не позднее трех рабочих дней со дня закрытия электронного больничного, согласно новому пункту 23.2 Правил. 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дни, которые приходятся на период приостановления действия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трудового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договора в соответствии со статьей 351.7 ТК или прохождения государственной гражданской службы в соответствии со статьей 53.1 Закона от 27.07.2004 № 79-ФЗ.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90324" y="924803"/>
            <a:ext cx="8331700" cy="495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3964" y="2490281"/>
            <a:ext cx="34641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ИЗМЕНЕНИЯ </a:t>
            </a:r>
          </a:p>
          <a:p>
            <a:r>
              <a:rPr lang="ru-RU" sz="2400" b="1" dirty="0" smtClean="0"/>
              <a:t>В ПРАВИЛАХ ВЗАИМОДЕЙСТВИЯ С СФР В 2026 ГОДУ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9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594192" y="982214"/>
            <a:ext cx="8327832" cy="534510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51515" y="1168230"/>
            <a:ext cx="8170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Запрос СФР о начале отпуска по уходу за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может запросить у сотрудника информацию о фактическом использовании отпуска по уходу за ребенком. Сотрудник обязан предоставить ответ на такой запрос в указанный в нем срок, который не может быть менее трех рабочих дней (п. 36 Правил).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сведений о застрахованном лице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своему работодателю или заказчику по ГПД необходимые сведения о себе для выплаты пособия. Список сведений должен соответствовать форме, утвержденной СФР, в соответствии с пунктом 6 Правил по выбору на бумажном или электронном носителе.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Сроки сообщения об ошибке в больничном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обязан сообщить медучреждению об ошибке в электронном больничном в течение пяти рабочих дней со дня выявления нарушения. Данное требование позволяет оперативно исправлять ошибки (п. 11 Правил).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590324" y="924803"/>
            <a:ext cx="8331700" cy="495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3964" y="2490281"/>
            <a:ext cx="34641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ИЗМЕНЕНИЯ </a:t>
            </a:r>
          </a:p>
          <a:p>
            <a:r>
              <a:rPr lang="ru-RU" sz="2400" b="1" dirty="0" smtClean="0"/>
              <a:t>В ПРАВИЛАХ ВЗАИМОДЕЙСТВИЯ С СФР В 2026 ГОДУ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5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706273" y="1180437"/>
            <a:ext cx="8227269" cy="52448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295945" y="2422988"/>
            <a:ext cx="2772091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ГРУППА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КОМПАНИЙ</a:t>
            </a:r>
            <a:endParaRPr lang="en-US" sz="2400" b="1">
              <a:latin typeface="Arial"/>
              <a:ea typeface="Calibri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НОРД</a:t>
            </a:r>
            <a:endParaRPr lang="ru-RU" sz="2400" b="1">
              <a:latin typeface="Arial"/>
              <a:cs typeface="Arial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3899" y="6048235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3715915" y="1131931"/>
            <a:ext cx="8227269" cy="579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746964" y="82328"/>
            <a:ext cx="1290334" cy="860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3818244" y="1476190"/>
            <a:ext cx="811529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Arial"/>
                <a:cs typeface="Arial"/>
              </a:rPr>
              <a:t>Тема сегодняшнего вебинара:</a:t>
            </a:r>
            <a:r>
              <a:rPr lang="ru-RU" dirty="0">
                <a:latin typeface="Arial"/>
                <a:cs typeface="Arial"/>
              </a:rPr>
              <a:t> </a:t>
            </a:r>
            <a:endParaRPr dirty="0"/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Пособия по временной нетрудоспособности и взаимодействие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СФР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вебинара: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Разъяснить новые правила взаимодействия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СФР в 2026 году</a:t>
            </a:r>
          </a:p>
          <a:p>
            <a:pPr>
              <a:defRPr/>
            </a:pPr>
            <a:endParaRPr lang="ru-RU" sz="18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Обучить корректному расчёту пособий по временной нетрудоспособности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8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Снизить риски ошибок и финансовой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</a:p>
          <a:p>
            <a:pPr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Упорядочить процессы подачи сведений и получения выплат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551006" y="935727"/>
            <a:ext cx="8327832" cy="53344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08329" y="1191858"/>
            <a:ext cx="8170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порядок при отсутствии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действующих Правилах сохранен общий порядок выплаты единовременного пособия при рождении ребенка, осуществляемый без подачи заявления.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Данные для начисления пособия извлекаются из Единого государственного реестра записей актов гражданского состояния и запрашиваются фондом (п. 26 Правил).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СФР не располагает достаточными сведениями для назначения единовременного пособия при рождении ребенка, сотрудник может обратиться к страхователю (работодателю или заказчику по ГПД) для получения пособия (п. 32.2 Правил). 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Чтобы получить пособие через страхователя, сотрудник подает ему: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необходимые для назначения и выплаты пособия;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 застрахованном лице.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964" y="2490281"/>
            <a:ext cx="34641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ИЗМЕНЕНИЯ </a:t>
            </a:r>
          </a:p>
          <a:p>
            <a:r>
              <a:rPr lang="ru-RU" sz="2400" b="1" dirty="0" smtClean="0"/>
              <a:t>В ПРАВИЛАХ ВЗАИМОДЕЙСТВИЯ С СФР В 2026 ГОДУ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60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20987" y="796794"/>
            <a:ext cx="8170509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сведений и документов для назначения и выплаты единовременно пособия приведен в пункте 28 Порядка, утвержденного приказом Минтруда от 29.09.2020 №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668н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Сотрудник подает: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назначении пособия;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рождении ребенка (детей), выданная органами ЗАГС;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места работы (службы) другого родителя о том, что пособие не назначалось;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свидетельство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расторжении брака, если брак между родителями расторгнут;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подтверждающие совместное проживание на территории РФ ребенка с одним из родителей, если брак между родителями расторгнут.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Страхователь передает полученные от сотрудника сведения в СФР по месту своей регистрации.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— не позднее трех рабочих дней со дня их получения.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Постановление Правительства от 26.12.2023 № 2312. 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964" y="2490281"/>
            <a:ext cx="346415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ИЗМЕНЕНИЯ </a:t>
            </a:r>
          </a:p>
          <a:p>
            <a:r>
              <a:rPr lang="ru-RU" sz="2400" b="1" dirty="0" smtClean="0"/>
              <a:t>В ПРАВИЛАХ ВЗАИМОДЕЙСТВИЯ С СФР В 2026 ГОДУ</a:t>
            </a:r>
            <a:endParaRPr lang="ru-RU" sz="2400" dirty="0" smtClean="0"/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33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701296" y="1324431"/>
            <a:ext cx="817050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 о заработке и исключаемых периодах для расчета больничных и пособий автоматически передаются из налоговых органов в фонд.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СФР не хватает сведений для расчета пособий, он запросит их у работодателя. Ответ необходимо направить в течение трех рабочих дней. Список запрашиваемых документов зависит от вида пособий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Согласно Правил взаимодействия страхователей с СФР, утвержденных постановлением Правительства от 23.11.2021 № 2010. Порядок взаимодействия с фондом зависит от вида пособия.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практике при взаимодействии с фондом по пособиям возникают сложные и нестандартные ситуации. СФР предлагает советы, которые помогут избежать ошибок в таких случаях.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7138" y="1886124"/>
            <a:ext cx="34641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НАЛОГОВИКИ ПЕРЕДАЮТ В СФР ДАННЫЕ ДЛЯ РАСЧЕТА БОЛЬНИЧНЫХ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ПОСОБИЙ: ЧТО ВАЖНО ЗНАТЬ БУХГАЛТЕРАМ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675870" y="313255"/>
            <a:ext cx="81705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Какие проблемы и как их решать –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таблице ниже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7138" y="1886124"/>
            <a:ext cx="34641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НАЛОГОВИКИ ПЕРЕДАЮТ В СФР ДАННЫЕ ДЛЯ РАСЧЕТА БОЛЬНИЧНЫХ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ПОСОБИЙ: ЧТО ВАЖНО ЗНАТЬ БУХГАЛТЕРАМ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64198"/>
              </p:ext>
            </p:extLst>
          </p:nvPr>
        </p:nvGraphicFramePr>
        <p:xfrm>
          <a:off x="3695309" y="1173476"/>
          <a:ext cx="8131629" cy="5186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022">
                  <a:extLst>
                    <a:ext uri="{9D8B030D-6E8A-4147-A177-3AD203B41FA5}">
                      <a16:colId xmlns:a16="http://schemas.microsoft.com/office/drawing/2014/main" val="3228177233"/>
                    </a:ext>
                  </a:extLst>
                </a:gridCol>
                <a:gridCol w="5347607">
                  <a:extLst>
                    <a:ext uri="{9D8B030D-6E8A-4147-A177-3AD203B41FA5}">
                      <a16:colId xmlns:a16="http://schemas.microsoft.com/office/drawing/2014/main" val="4039288795"/>
                    </a:ext>
                  </a:extLst>
                </a:gridCol>
              </a:tblGrid>
              <a:tr h="106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3762929314"/>
                  </a:ext>
                </a:extLst>
              </a:tr>
              <a:tr h="69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Сотрудник сообщил номер больничного, а от СФР ничего нет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Инициируйте проактивный процесс — направьте в СФР сообщение 109 с номером ЛН. Фонд проверит информацию и запросит недостающие сведения для назначения пособия (сообщение 100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1670269090"/>
                  </a:ext>
                </a:extLst>
              </a:tr>
              <a:tr h="742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запросе СФР средний заработок больше вашего расчета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СФР определяет средний заработок с учетом доходов физлица, которые он получил от всех работодателей. Расхождение в большую сторону с вашими цифрами обоснованно, ничего менять не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1322760373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сотрудника два больничных, но даты пересекаются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ответе на запрос СФР по одному из больничных исключите дни пересечения из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1994304411"/>
                  </a:ext>
                </a:extLst>
              </a:tr>
              <a:tr h="889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входящем запросе СФР указан неверный вид пособия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ответ на запрос отправьте в СФР сообщение с признаком «Не подлежит оплате». Заново запустите проактивный процесс. Для этого направьте в СФР сообщение о страховом случае с верным видом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1916866156"/>
                  </a:ext>
                </a:extLst>
              </a:tr>
              <a:tr h="742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Травму на производстве подтвердили после оплаты ЛН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Возобновите проактивный процесс — направьте в СФР сообщение 109 с признаком «Перерасчет». Фонд проверит информацию и запросит недостающие сведения для доплаты пособия (сообщение 100).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1848474083"/>
                  </a:ext>
                </a:extLst>
              </a:tr>
              <a:tr h="42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одному больничному СФР по ошибке прислал два запроса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одному запросу СФР отправьте ответ со сведениями о пособии, а по второму – с признаком «Пособие не требуется»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734075517"/>
                  </a:ext>
                </a:extLst>
              </a:tr>
              <a:tr h="530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Получили запрос СФР по пособию при рождении ребенка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Ответьте на запрос фонда, даже если нет справки от второго родителя о неполучении пособия. Направьте ответ в течение двух рабочих дней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608" marR="34608" marT="0" marB="0"/>
                </a:tc>
                <a:extLst>
                  <a:ext uri="{0D108BD9-81ED-4DB2-BD59-A6C34878D82A}">
                    <a16:rowId xmlns:a16="http://schemas.microsoft.com/office/drawing/2014/main" val="428523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8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610556" y="728620"/>
            <a:ext cx="8235823" cy="599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заработке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Сведения о заработке для расчета пособий: обязанности СФР и действия 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Страхователя.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18" lvl="1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СФР самостоятельно собирает данные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087" lvl="2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 основании информации персонифицированного учета</a:t>
            </a:r>
          </a:p>
          <a:p>
            <a:pPr marL="1200087" lvl="2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 систем обязательного пенсионного и социального страхования</a:t>
            </a:r>
          </a:p>
          <a:p>
            <a:pPr marL="1200087" lvl="2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 соответствии с п. 13 Правил, утв. постановлением Правительства № 2010 от 23.11.2021</a:t>
            </a:r>
          </a:p>
          <a:p>
            <a:pPr marL="742918" lvl="1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 сбора сведений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Расчет трех видов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пособий: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255" lvl="3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 временной нетрудоспособности</a:t>
            </a:r>
          </a:p>
          <a:p>
            <a:pPr marL="1657255" lvl="3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 беременности и родам</a:t>
            </a:r>
          </a:p>
          <a:p>
            <a:pPr marL="1657255" lvl="3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Ежемесячного пособия по уходу за ребенком</a:t>
            </a:r>
          </a:p>
          <a:p>
            <a:pPr marL="742918" lvl="1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Действия при нулевом заработке от СФР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 фонд прислал нулевые данные:</a:t>
            </a:r>
          </a:p>
          <a:p>
            <a:pPr marL="1657255" lvl="3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 программе 1С заполните документ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«Ответ на запрос СФР для расчета пособия»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 переключатель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Основной источник сведений для 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 →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Данные страхователя из учетного документа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3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Направьте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в СФР корректные сведения о заработке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7138" y="1886124"/>
            <a:ext cx="34641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НАЛОГОВИКИ ПЕРЕДАЮТ В СФР ДАННЫЕ ДЛЯ РАСЧЕТА БОЛЬНИЧНЫХ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ПОСОБИЙ: ЧТО ВАЖНО ЗНАТЬ БУХГАЛТЕРАМ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74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601123" y="536205"/>
            <a:ext cx="823582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Исключаемые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После того как вы сообщили в СФР данные об исключаемых периодах, фонд вправе запросить подтверждение.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Направьте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фонд копии документов в течение пяти рабочих дней электронно через СЭДО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(п. 10 Правил, утвержденных постановлением Правительства от 23.11.2021 № 2010). 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Помимо справок от предыдущих работодателей исключаемые периоды можно подтвердить справкой о пособиях из личного кабинета физлица на сайте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lk.sfr.gov.ru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Еще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один вариант – сотрудник может получить справку, если лично обратится в клиентскую службу Социального фонда.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После оформления больничного фонд пришлет работодателю предзаполненные сведения для назначения пособия по беременности и родам и запросит недостающие. Сведения, которые запросит фонд, перечислены в подпункте «б» пункта 22 Правил, утвержденного постановлением Правительства от 23.11.2021 № 2010. 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7138" y="1886124"/>
            <a:ext cx="34641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НАЛОГОВИКИ ПЕРЕДАЮТ В СФР ДАННЫЕ ДЛЯ РАСЧЕТА БОЛЬНИЧНЫХ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ПОСОБИЙ: ЧТО ВАЖНО ЗНАТЬ БУХГАЛТЕРАМ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37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601123" y="645010"/>
            <a:ext cx="8464423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вправе запросить сведения: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дате начала отпуска по беременности и родам;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страхового стажа на день начала отпуска по беременности и родам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календарных лет (календарного года);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районном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коэффициенте;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рабочего времени на момент наступления декрета;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календарных дней, приходящихся на период освобождения сотрудника от работы с полным или частичным сохранением зарплаты, если на сохраняемую зарплату за этот период страховые взносы на случай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начислялись, в расчетном периоде у данного страхователя. 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7138" y="1886124"/>
            <a:ext cx="34641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НАЛОГОВИКИ ПЕРЕДАЮТ В СФР ДАННЫЕ ДЛЯ РАСЧЕТА БОЛЬНИЧНЫХ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ПОСОБИЙ: ЧТО ВАЖНО ЗНАТЬ БУХГАЛТЕРАМ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31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601123" y="645010"/>
            <a:ext cx="846442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Бухгалтер передает в фонд запрашиваемые сведения,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если сотрудница подала заявление на декретный отпуск (ст. 255 ТК).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заявления нет, отпуск по беременности и родам, а также пособие сотруднице не положено.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должен сообщить фонду через систему электронного документооборота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 том, что отпуск по беременности и родам еще не начался.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Когда сотрудница подаст заявление об отпуске по беременности и родам, бухгалтер в течение трех рабочих дней должен разместить в системе СФР информацию для назначения пособия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Это следует из пункта 7, подпункта «б» пункта 22 Правил, утвержденных постановлением Правительства от 23.11.2021 № 2010.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 сложных родах фонд сообщит работодателю о новом электронном больничном и запросит у работодателя информацию для выплаты пособия.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Бухгалтер должен разместить ее в информационной системе фонда в течение трех рабочих дней (ч. 8 ст. 13 Закона от 29.12.2006 № 255-ФЗ).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37138" y="1886124"/>
            <a:ext cx="34641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НАЛОГОВИКИ ПЕРЕДАЮТ В СФР ДАННЫЕ ДЛЯ РАСЧЕТА БОЛЬНИЧНЫХ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ПОСОБИЙ: ЧТО ВАЖНО ЗНАТЬ БУХГАЛТЕРАМ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29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161059" y="2305615"/>
            <a:ext cx="353801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РАСЧЕТА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ПОСОБИЯ ПО НЕТРУДОСПОСОБ-НОСТИ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91123"/>
              </p:ext>
            </p:extLst>
          </p:nvPr>
        </p:nvGraphicFramePr>
        <p:xfrm>
          <a:off x="4038606" y="1156778"/>
          <a:ext cx="6686079" cy="43377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1987">
                  <a:extLst>
                    <a:ext uri="{9D8B030D-6E8A-4147-A177-3AD203B41FA5}">
                      <a16:colId xmlns:a16="http://schemas.microsoft.com/office/drawing/2014/main" val="3549707265"/>
                    </a:ext>
                  </a:extLst>
                </a:gridCol>
                <a:gridCol w="3593594">
                  <a:extLst>
                    <a:ext uri="{9D8B030D-6E8A-4147-A177-3AD203B41FA5}">
                      <a16:colId xmlns:a16="http://schemas.microsoft.com/office/drawing/2014/main" val="4031801100"/>
                    </a:ext>
                  </a:extLst>
                </a:gridCol>
                <a:gridCol w="2200498">
                  <a:extLst>
                    <a:ext uri="{9D8B030D-6E8A-4147-A177-3AD203B41FA5}">
                      <a16:colId xmlns:a16="http://schemas.microsoft.com/office/drawing/2014/main" val="2535932691"/>
                    </a:ext>
                  </a:extLst>
                </a:gridCol>
              </a:tblGrid>
              <a:tr h="611005"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 marR="190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30" marR="193675" indent="324485" algn="ctr">
                        <a:lnSpc>
                          <a:spcPct val="10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14 Закона</a:t>
                      </a:r>
                      <a:r>
                        <a:rPr lang="en-US" sz="1400" spc="-9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en-US" sz="1400" spc="-9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255-ФЗ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35670128"/>
                  </a:ext>
                </a:extLst>
              </a:tr>
              <a:tr h="557874">
                <a:tc>
                  <a:txBody>
                    <a:bodyPr/>
                    <a:lstStyle/>
                    <a:p>
                      <a:pPr marL="12065" marR="635" algn="l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</a:t>
                      </a:r>
                      <a:r>
                        <a:rPr lang="en-US" sz="1400" b="1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расчетного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периода</a:t>
                      </a:r>
                      <a:r>
                        <a:rPr lang="en-US" sz="1400" b="1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(РП)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0165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r>
                        <a:rPr lang="en-US" sz="1400" b="1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77689"/>
                  </a:ext>
                </a:extLst>
              </a:tr>
              <a:tr h="24712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209177"/>
                  </a:ext>
                </a:extLst>
              </a:tr>
              <a:tr h="577448">
                <a:tc>
                  <a:txBody>
                    <a:bodyPr/>
                    <a:lstStyle/>
                    <a:p>
                      <a:pPr marL="12065" marR="635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400" b="1" spc="-5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" algn="l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заработка</a:t>
                      </a:r>
                      <a:r>
                        <a:rPr lang="ru-RU" sz="1400" b="1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базы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исчисления</a:t>
                      </a:r>
                      <a:r>
                        <a:rPr lang="ru-RU" sz="1400" b="1" spc="-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(СЗ)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48260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230" algn="l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1.1,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2, 2.1, 2.2,</a:t>
                      </a:r>
                      <a:r>
                        <a:rPr lang="en-US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540341"/>
                  </a:ext>
                </a:extLst>
              </a:tr>
              <a:tr h="24712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84958"/>
                  </a:ext>
                </a:extLst>
              </a:tr>
              <a:tr h="538299">
                <a:tc>
                  <a:txBody>
                    <a:bodyPr/>
                    <a:lstStyle/>
                    <a:p>
                      <a:pPr marL="12065" marR="635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</a:t>
                      </a:r>
                      <a:r>
                        <a:rPr lang="ru-RU" sz="1400" b="1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дневного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заработка</a:t>
                      </a:r>
                      <a:r>
                        <a:rPr lang="ru-RU" sz="14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(СЗдн)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48895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</a:t>
                      </a:r>
                      <a:r>
                        <a:rPr lang="en-US" sz="1400" b="1" spc="3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3.2,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45880"/>
                  </a:ext>
                </a:extLst>
              </a:tr>
              <a:tr h="24712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99147"/>
                  </a:ext>
                </a:extLst>
              </a:tr>
              <a:tr h="547387">
                <a:tc>
                  <a:txBody>
                    <a:bodyPr/>
                    <a:lstStyle/>
                    <a:p>
                      <a:pPr marL="12065" marR="635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</a:t>
                      </a:r>
                      <a:r>
                        <a:rPr lang="en-US" sz="1400" b="1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дневного</a:t>
                      </a:r>
                      <a:r>
                        <a:rPr lang="en-US" sz="1400" b="1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en-US" sz="1400" b="1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(Пдн)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48895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</a:t>
                      </a:r>
                      <a:r>
                        <a:rPr lang="en-US" sz="1400" b="1" spc="37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6.1,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1733"/>
                  </a:ext>
                </a:extLst>
              </a:tr>
              <a:tr h="24712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47789"/>
                  </a:ext>
                </a:extLst>
              </a:tr>
              <a:tr h="517257">
                <a:tc>
                  <a:txBody>
                    <a:bodyPr/>
                    <a:lstStyle/>
                    <a:p>
                      <a:pPr marL="12065" marR="1270" algn="l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400" b="1" spc="-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1270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</a:t>
                      </a:r>
                      <a:r>
                        <a:rPr lang="ru-RU" sz="1400" b="1" spc="-1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ru-RU" sz="1400" b="1" spc="-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1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временной</a:t>
                      </a:r>
                      <a:r>
                        <a:rPr lang="ru-RU" sz="1400" b="1" spc="-10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нетрудоспособности</a:t>
                      </a:r>
                      <a:r>
                        <a:rPr lang="ru-RU" sz="1400" b="1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(Пнетр)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48260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</a:t>
                      </a:r>
                      <a:r>
                        <a:rPr lang="en-US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b="1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</a:t>
                      </a:r>
                      <a:r>
                        <a:rPr lang="en-US" sz="14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7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098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3720987" y="1061357"/>
            <a:ext cx="837032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период – 2 календарных года, предшествующих году наступления временной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нетрудоспособности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заменить предшествующими (ближайшими) годы, в течение которых: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отпуск по беременности и родам и (или) в отпуск по уходу 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ребенком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приостановлено действие трудового договора в соответствии со статьей 351.7 ТК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приостановлена государственная гражданской службы в соответствии со статьей 53.1 Федерального закона от 27.07.2004 № 79-ФЗ «О государственной гражданской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Федерации»</a:t>
            </a:r>
          </a:p>
          <a:p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лет расчетного периода на предшествующие должна приводить к увеличению размера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 bwMode="auto">
          <a:xfrm>
            <a:off x="3695318" y="4296167"/>
            <a:ext cx="8105426" cy="21768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684832" y="1159775"/>
            <a:ext cx="8105426" cy="29775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r>
              <a:rPr lang="ru-RU" sz="1100" i="1">
                <a:solidFill>
                  <a:srgbClr val="D00000"/>
                </a:solidFill>
                <a:latin typeface="Arial"/>
                <a:cs typeface="Arial"/>
              </a:rPr>
              <a:t>*</a:t>
            </a:r>
            <a:r>
              <a:rPr lang="ru-RU" sz="1100" i="1">
                <a:solidFill>
                  <a:srgbClr val="D00000"/>
                </a:solidFill>
              </a:rPr>
              <a:t>Ежегодно входим в ТОП-25 бухгалтерских компаний по версии RAEX, подтверждая свой статус одного из лидеров рынка аутсорсинговых услуг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357002" y="2419446"/>
            <a:ext cx="2772091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ГРУППА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КОМПАНИЙ</a:t>
            </a:r>
            <a:endParaRPr lang="en-US" sz="2400" b="1">
              <a:latin typeface="Arial"/>
              <a:ea typeface="Calibri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НОРД</a:t>
            </a:r>
            <a:endParaRPr lang="ru-RU" sz="2400" b="1">
              <a:latin typeface="Arial"/>
              <a:cs typeface="Arial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3695318" y="4449006"/>
            <a:ext cx="835161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latin typeface="Arial"/>
                <a:cs typeface="Arial"/>
              </a:rPr>
              <a:t>Мы - часть компании           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ru-RU" sz="1600">
                <a:latin typeface="Arial"/>
                <a:cs typeface="Arial"/>
              </a:rPr>
              <a:t>. Входим в направление 1С Аутсорсинг</a:t>
            </a:r>
            <a:endParaRPr/>
          </a:p>
          <a:p>
            <a:pPr>
              <a:defRPr/>
            </a:pPr>
            <a:endParaRPr lang="ru-RU" sz="160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ru-RU" sz="1600">
                <a:latin typeface="Arial"/>
                <a:cs typeface="Arial"/>
              </a:rPr>
              <a:t>Программное обеспечение 1С для самостоятельного ведения бухгалтерии онлайн. </a:t>
            </a:r>
            <a:r>
              <a:rPr lang="ru-RU" sz="1600" b="1">
                <a:latin typeface="Arial"/>
                <a:cs typeface="Arial"/>
              </a:rPr>
              <a:t>Программный продукт 1С:БизнесСтарт</a:t>
            </a:r>
            <a:endParaRPr/>
          </a:p>
          <a:p>
            <a:pPr>
              <a:lnSpc>
                <a:spcPct val="130000"/>
              </a:lnSpc>
              <a:defRPr/>
            </a:pPr>
            <a:endParaRPr lang="ru-RU" sz="160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ru-RU" sz="1600">
                <a:latin typeface="OpenSans"/>
              </a:rPr>
              <a:t>Услуги по стандартам 1С </a:t>
            </a:r>
            <a:r>
              <a:rPr lang="ru-RU" sz="1600">
                <a:latin typeface="Arial"/>
                <a:cs typeface="Arial"/>
              </a:rPr>
              <a:t>для делегирования учета</a:t>
            </a:r>
            <a:r>
              <a:rPr lang="ru-RU" sz="1600">
                <a:latin typeface="OpenSans"/>
              </a:rPr>
              <a:t>. </a:t>
            </a:r>
            <a:r>
              <a:rPr lang="ru-RU" sz="1600" b="1">
                <a:solidFill>
                  <a:srgbClr val="E31B04"/>
                </a:solidFill>
                <a:latin typeface="Arial"/>
              </a:rPr>
              <a:t>1С:БухОбслуживание</a:t>
            </a:r>
            <a:endParaRPr lang="ru-RU" sz="160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5510" y="5244671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3735634" y="1155230"/>
            <a:ext cx="8105426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720987" y="1238286"/>
            <a:ext cx="7980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b="1" i="0" dirty="0">
                <a:latin typeface="Arial"/>
                <a:cs typeface="Arial"/>
              </a:rPr>
              <a:t>Компания «НОРД АУТСОРСИНГ» работает на российском рынке аутсорсинга учетных функций более </a:t>
            </a:r>
            <a:r>
              <a:rPr lang="ru-RU" sz="1800" b="1" dirty="0" smtClean="0">
                <a:latin typeface="Arial"/>
                <a:cs typeface="Arial"/>
              </a:rPr>
              <a:t>20</a:t>
            </a:r>
            <a:r>
              <a:rPr lang="ru-RU" sz="1800" b="1" i="0" dirty="0" smtClean="0">
                <a:latin typeface="Arial"/>
                <a:cs typeface="Arial"/>
              </a:rPr>
              <a:t> </a:t>
            </a:r>
            <a:r>
              <a:rPr lang="ru-RU" sz="1800" b="1" i="0" dirty="0">
                <a:latin typeface="Arial"/>
                <a:cs typeface="Arial"/>
              </a:rPr>
              <a:t>лет. </a:t>
            </a:r>
            <a:endParaRPr dirty="0"/>
          </a:p>
          <a:p>
            <a:pPr>
              <a:defRPr/>
            </a:pPr>
            <a:endParaRPr lang="ru-RU" sz="1600" b="0" i="0" dirty="0">
              <a:latin typeface="Arial"/>
              <a:cs typeface="Arial"/>
            </a:endParaRPr>
          </a:p>
          <a:p>
            <a:pPr>
              <a:defRPr/>
            </a:pPr>
            <a:r>
              <a:rPr lang="ru-RU" sz="1600" dirty="0">
                <a:latin typeface="Arial"/>
                <a:cs typeface="Arial"/>
              </a:rPr>
              <a:t>Мы предоставляем услуги бухгалтерского сопровождения: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ru-RU" sz="1600" dirty="0">
                <a:latin typeface="Arial"/>
                <a:cs typeface="Arial"/>
              </a:rPr>
              <a:t> Комплексный сервис (ведение бухгалтерского учета, расчет заработной платы, ведение кадрового учета, формирование и сдача отчетности, консультации).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ru-RU" sz="1600" dirty="0">
                <a:latin typeface="Arial"/>
                <a:cs typeface="Arial"/>
              </a:rPr>
              <a:t> Кадровый учет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ru-RU" sz="1600" dirty="0">
                <a:latin typeface="Arial"/>
                <a:cs typeface="Arial"/>
              </a:rPr>
              <a:t> Расчет ЗП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ru-RU" sz="1600" dirty="0">
                <a:latin typeface="Arial"/>
                <a:cs typeface="Arial"/>
              </a:rPr>
              <a:t> Восстановление учета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ru-RU" sz="1600" dirty="0">
                <a:latin typeface="Arial"/>
                <a:cs typeface="Arial"/>
              </a:rPr>
              <a:t> Экспресс-проверки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ru-RU" sz="1600" dirty="0">
                <a:latin typeface="Arial"/>
                <a:cs typeface="Arial"/>
              </a:rPr>
              <a:t> Консультации</a:t>
            </a:r>
            <a:endParaRPr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28843" y="4296167"/>
            <a:ext cx="768195" cy="51212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46964" y="82328"/>
            <a:ext cx="1290334" cy="86022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4235337" y="935727"/>
            <a:ext cx="837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таблице представлены возможности замены лет: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52838"/>
              </p:ext>
            </p:extLst>
          </p:nvPr>
        </p:nvGraphicFramePr>
        <p:xfrm>
          <a:off x="4528813" y="1582058"/>
          <a:ext cx="6354529" cy="46905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8129">
                  <a:extLst>
                    <a:ext uri="{9D8B030D-6E8A-4147-A177-3AD203B41FA5}">
                      <a16:colId xmlns:a16="http://schemas.microsoft.com/office/drawing/2014/main" val="3576212977"/>
                    </a:ext>
                  </a:extLst>
                </a:gridCol>
                <a:gridCol w="4474028">
                  <a:extLst>
                    <a:ext uri="{9D8B030D-6E8A-4147-A177-3AD203B41FA5}">
                      <a16:colId xmlns:a16="http://schemas.microsoft.com/office/drawing/2014/main" val="1861881625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4039784689"/>
                    </a:ext>
                  </a:extLst>
                </a:gridCol>
              </a:tblGrid>
              <a:tr h="385266">
                <a:tc>
                  <a:txBody>
                    <a:bodyPr/>
                    <a:lstStyle/>
                    <a:p>
                      <a:pPr marL="13970"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1000"/>
                        </a:spcAft>
                      </a:pPr>
                      <a:r>
                        <a:rPr lang="ru-RU" sz="1300" spc="-25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34" marR="61734" marT="0" marB="0"/>
                </a:tc>
                <a:tc>
                  <a:txBody>
                    <a:bodyPr/>
                    <a:lstStyle/>
                    <a:p>
                      <a:pPr marL="15240" marR="635"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Наличие</a:t>
                      </a:r>
                      <a:r>
                        <a:rPr lang="ru-RU" sz="1300" spc="-55" dirty="0">
                          <a:effectLst/>
                        </a:rPr>
                        <a:t> </a:t>
                      </a:r>
                      <a:r>
                        <a:rPr lang="ru-RU" sz="1300" spc="-10" dirty="0">
                          <a:effectLst/>
                        </a:rPr>
                        <a:t>отпуска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34" marR="61734" marT="0" marB="0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1000"/>
                        </a:spcAft>
                      </a:pPr>
                      <a:r>
                        <a:rPr lang="ru-RU" sz="1300" spc="-10" dirty="0">
                          <a:effectLst/>
                        </a:rPr>
                        <a:t>Замена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34" marR="61734" marT="0" marB="0"/>
                </a:tc>
                <a:extLst>
                  <a:ext uri="{0D108BD9-81ED-4DB2-BD59-A6C34878D82A}">
                    <a16:rowId xmlns:a16="http://schemas.microsoft.com/office/drawing/2014/main" val="1384398993"/>
                  </a:ext>
                </a:extLst>
              </a:tr>
              <a:tr h="556064">
                <a:tc>
                  <a:txBody>
                    <a:bodyPr/>
                    <a:lstStyle/>
                    <a:p>
                      <a:pPr marL="13970" marR="1905" algn="l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05000"/>
                        </a:lnSpc>
                        <a:spcBef>
                          <a:spcPts val="38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Отпуск</a:t>
                      </a:r>
                      <a:r>
                        <a:rPr lang="ru-RU" sz="14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уходу: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01.01.2025 – 03.02.2025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60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76885"/>
                  </a:ext>
                </a:extLst>
              </a:tr>
              <a:tr h="556064">
                <a:tc>
                  <a:txBody>
                    <a:bodyPr/>
                    <a:lstStyle/>
                    <a:p>
                      <a:pPr marL="13970" marR="1905" algn="l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l">
                        <a:lnSpc>
                          <a:spcPct val="105000"/>
                        </a:lnSpc>
                        <a:spcBef>
                          <a:spcPts val="38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Отпуск</a:t>
                      </a:r>
                      <a:r>
                        <a:rPr lang="ru-RU" sz="14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уходу: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01.01.2024 – 31.12.2024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60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862072"/>
                  </a:ext>
                </a:extLst>
              </a:tr>
              <a:tr h="556064">
                <a:tc>
                  <a:txBody>
                    <a:bodyPr/>
                    <a:lstStyle/>
                    <a:p>
                      <a:pPr marL="13970" marR="1905" algn="l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270"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Отпуск</a:t>
                      </a:r>
                      <a:r>
                        <a:rPr lang="ru-RU" sz="14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уходу: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01.01.2023</a:t>
                      </a:r>
                      <a:r>
                        <a:rPr lang="ru-RU" sz="1400" b="0" spc="1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0" spc="1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75"/>
                        </a:spcBef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60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3668"/>
                  </a:ext>
                </a:extLst>
              </a:tr>
              <a:tr h="959851">
                <a:tc>
                  <a:txBody>
                    <a:bodyPr/>
                    <a:lstStyle/>
                    <a:p>
                      <a:pPr marL="13970" marR="1905" algn="l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1905" algn="l">
                        <a:lnSpc>
                          <a:spcPct val="105000"/>
                        </a:lnSpc>
                        <a:spcBef>
                          <a:spcPts val="38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Отпуск</a:t>
                      </a:r>
                      <a:r>
                        <a:rPr lang="ru-RU" sz="1400" b="0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беременности</a:t>
                      </a:r>
                      <a:r>
                        <a:rPr lang="ru-RU" sz="1400" b="0" spc="-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400" b="0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родам: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01.01.2022</a:t>
                      </a:r>
                      <a:r>
                        <a:rPr lang="ru-RU" sz="1400" b="0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0" spc="-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04.05.2022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703580" algn="l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Отпуск</a:t>
                      </a:r>
                      <a:r>
                        <a:rPr lang="ru-RU" sz="14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уходу: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04.05.2022 – 31.12.2022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570"/>
                        </a:spcBef>
                        <a:spcAft>
                          <a:spcPts val="100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605" algn="l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87235"/>
                  </a:ext>
                </a:extLst>
              </a:tr>
              <a:tr h="567496">
                <a:tc>
                  <a:txBody>
                    <a:bodyPr/>
                    <a:lstStyle/>
                    <a:p>
                      <a:pPr marL="13970" marR="1905" algn="l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Отпуск</a:t>
                      </a:r>
                      <a:r>
                        <a:rPr lang="ru-RU" sz="1400" b="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400" b="0" spc="-8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беременности: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27.11.2021</a:t>
                      </a:r>
                      <a:r>
                        <a:rPr lang="ru-RU" sz="1400" b="0" spc="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b="0" spc="1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60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35991"/>
                  </a:ext>
                </a:extLst>
              </a:tr>
              <a:tr h="370073">
                <a:tc>
                  <a:txBody>
                    <a:bodyPr/>
                    <a:lstStyle/>
                    <a:p>
                      <a:pPr marL="13970" marR="1905" algn="l">
                        <a:lnSpc>
                          <a:spcPct val="115000"/>
                        </a:lnSpc>
                        <a:spcBef>
                          <a:spcPts val="36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63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63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Нельзя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82894"/>
                  </a:ext>
                </a:extLst>
              </a:tr>
              <a:tr h="385266">
                <a:tc>
                  <a:txBody>
                    <a:bodyPr/>
                    <a:lstStyle/>
                    <a:p>
                      <a:pPr marL="13970" marR="1905" algn="l">
                        <a:lnSpc>
                          <a:spcPct val="115000"/>
                        </a:lnSpc>
                        <a:spcBef>
                          <a:spcPts val="36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63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63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1000"/>
                        </a:spcAft>
                      </a:pP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Нельзя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34" marR="6173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626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6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4252014" y="1228397"/>
            <a:ext cx="7349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получения пособия не всегда совпадает с периодом отпуска по уходу за ребенком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вправе выйти из отпуска по уходу за ребенком на работу ранее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достижения ребенком возраста полутора лет с сохранением права на ежемесячное пособия (часть 2 статьи 11.1 Закона № 255-ФЗ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решении вопроса о возможности замены календарных лет (года) расчетного периода необходимо учитывать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что период с даты выхода на работу не относится к периоду отпуска по уходу за ребенком (Письмо СФР от 20.12.2024 N 14-20/64386).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3895012" y="562858"/>
            <a:ext cx="779960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календарных лет в расчетном периоде в двух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вариантах</a:t>
            </a:r>
          </a:p>
          <a:p>
            <a:pPr lvl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еще не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назначено:</a:t>
            </a:r>
          </a:p>
          <a:p>
            <a:pPr lvl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подает Заявление о замене расчетного периода работодателю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ответе на проактивный запрос сведений меняет годы расчетного периода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закрывает первичный процесс и направляет новый запрос сведений.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годы ранее 2019 г. заработок в запросе будет равен нулю: страхователь сам проставляет сумму заработка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Когда пособие уже назначено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Работник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представил Заявление после назначения пособия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течение 5 рабочих дней инициирует перерасчет пособия: направляет в СФР сообщение «Информация о жизненных событиях»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направляет запрос сведений, в ответе на который надо указать причину перерасчета и внести сведения о замене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(и СФР) производят перерасчет назначенного пособия, но не более чем за три года, предшествующих дню подачи заявления работником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21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3895012" y="1248658"/>
            <a:ext cx="77996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Заявления о замене календарных лет (календарного года) в расчетном периоде утверждена Приказом СФР от 22.04.2024 № 643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Выплаты в расчетном периоде начислены несколькими страхователями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назначает и выплачивает один страхователь: в запросе сведений указывают общую сумму выплат, произведенных в расчетном периоде всеми страхователями, но не более предельной величины базы для начисления страховых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назначают и выплачивают несколько страхователей (на основном месте работы, на работе по совместительству, по месту заключения договора ГПХ): в запросе указывают.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82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3720987" y="385886"/>
            <a:ext cx="779960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заработок – сумма для расчета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вознаграждений и иных выплат, которые включены в базу для начисления страховых взносов, – не более предельной величины базы, установленной на календарный год расчетного периода, – в общем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случае: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МРОТ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 24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минимальный средний заработок, если в расчетном периоде не было выплат либо средняя сумма выплат, приходящаяся на один месяц, меньше МРОТ, установленного на день начала временной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нетрудоспособности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МРОТ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 РК х 24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минимальный средний заработок лица, работающего в местностях, где к заработной плате применяют районные коэффициенты (РК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МРОТ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 Продолжительность рабочего времени 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МРОТ х РК х Продолжительность рабочего времени 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средний заработок, если на день начала нетрудоспособности работнику установлено неполное рабочее время.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62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786301" y="1628507"/>
            <a:ext cx="77996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дневной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заработок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СЗдн = СЗ 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730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730 вычитают календарные дни, приходящиеся на период приостановления действия трудового договора в соответствии со статьей 351.7 ТК РФ или приостановления государственной гражданской службы в соответствии со статьей 53.1 Федерального закона от 27.07.2004 № 79-ФЗ «О государственной гражданской службе Российской Федерации»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77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720987" y="536205"/>
            <a:ext cx="779960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Дневное пособие в зависимости от страхового стажа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81738"/>
              </p:ext>
            </p:extLst>
          </p:nvPr>
        </p:nvGraphicFramePr>
        <p:xfrm>
          <a:off x="3740386" y="1031083"/>
          <a:ext cx="8027421" cy="27424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53142">
                  <a:extLst>
                    <a:ext uri="{9D8B030D-6E8A-4147-A177-3AD203B41FA5}">
                      <a16:colId xmlns:a16="http://schemas.microsoft.com/office/drawing/2014/main" val="1315781272"/>
                    </a:ext>
                  </a:extLst>
                </a:gridCol>
                <a:gridCol w="1641022">
                  <a:extLst>
                    <a:ext uri="{9D8B030D-6E8A-4147-A177-3AD203B41FA5}">
                      <a16:colId xmlns:a16="http://schemas.microsoft.com/office/drawing/2014/main" val="3067181330"/>
                    </a:ext>
                  </a:extLst>
                </a:gridCol>
                <a:gridCol w="2294164">
                  <a:extLst>
                    <a:ext uri="{9D8B030D-6E8A-4147-A177-3AD203B41FA5}">
                      <a16:colId xmlns:a16="http://schemas.microsoft.com/office/drawing/2014/main" val="2359378554"/>
                    </a:ext>
                  </a:extLst>
                </a:gridCol>
                <a:gridCol w="2539093">
                  <a:extLst>
                    <a:ext uri="{9D8B030D-6E8A-4147-A177-3AD203B41FA5}">
                      <a16:colId xmlns:a16="http://schemas.microsoft.com/office/drawing/2014/main" val="1243398796"/>
                    </a:ext>
                  </a:extLst>
                </a:gridCol>
              </a:tblGrid>
              <a:tr h="1107019">
                <a:tc rowSpan="2">
                  <a:txBody>
                    <a:bodyPr/>
                    <a:lstStyle/>
                    <a:p>
                      <a:pPr marL="14605" marR="1270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63550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9687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7340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</a:t>
                      </a:r>
                      <a:r>
                        <a:rPr lang="ru-RU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0665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дневного</a:t>
                      </a:r>
                      <a:r>
                        <a:rPr lang="ru-RU" sz="14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пособия,</a:t>
                      </a:r>
                      <a:r>
                        <a:rPr lang="ru-RU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63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40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875" marR="3175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дневного</a:t>
                      </a:r>
                      <a:r>
                        <a:rPr lang="ru-RU" sz="14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пособия,</a:t>
                      </a:r>
                      <a:r>
                        <a:rPr lang="ru-RU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29557"/>
                  </a:ext>
                </a:extLst>
              </a:tr>
              <a:tr h="485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317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093</a:t>
                      </a:r>
                      <a:r>
                        <a:rPr lang="en-US" sz="140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4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r>
                        <a:rPr lang="en-US" sz="1400" spc="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4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63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(2225</a:t>
                      </a:r>
                      <a:r>
                        <a:rPr lang="en-US" sz="14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en-US" sz="140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4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2 759</a:t>
                      </a:r>
                      <a:r>
                        <a:rPr lang="en-US" sz="1400" spc="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000)</a:t>
                      </a:r>
                      <a:r>
                        <a:rPr lang="en-US" sz="14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r>
                        <a:rPr lang="en-US" sz="14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4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22140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5</a:t>
                      </a:r>
                      <a:r>
                        <a:rPr lang="en-US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СЗдн</a:t>
                      </a: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3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trike="sngStrike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534,44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63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096,44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8643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en-US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US" sz="14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4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СЗдн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3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trike="sngStrike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712,58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63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461,92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28633"/>
                  </a:ext>
                </a:extLst>
              </a:tr>
              <a:tr h="444808">
                <a:tc>
                  <a:txBody>
                    <a:bodyPr/>
                    <a:lstStyle/>
                    <a:p>
                      <a:pPr marL="91440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r>
                        <a:rPr lang="en-US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63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СЗдн</a:t>
                      </a:r>
                      <a:r>
                        <a:rPr lang="en-US" sz="1400" spc="-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4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890,73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827,40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98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3854292" y="4082948"/>
            <a:ext cx="7799607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размер дневного пособия не может быть меньше, чем результат деления МРОТ, установленного на день наступления временной нетрудоспособности (МРОТ х РК), на количество календарных дней в месяце, на который приходятся дни нетрудоспособности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январе – 873,97 руб. (27 093 : 31),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феврале – 967,61 руб. (27 093 : 28) и т.д.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93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 dirty="0"/>
              <a:t>Аутсорсинг, которому доверяют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038607" y="695904"/>
            <a:ext cx="779960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Расчет пособия с учетом минимального размера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71751"/>
              </p:ext>
            </p:extLst>
          </p:nvPr>
        </p:nvGraphicFramePr>
        <p:xfrm>
          <a:off x="4038607" y="1425577"/>
          <a:ext cx="7538350" cy="43513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2115">
                  <a:extLst>
                    <a:ext uri="{9D8B030D-6E8A-4147-A177-3AD203B41FA5}">
                      <a16:colId xmlns:a16="http://schemas.microsoft.com/office/drawing/2014/main" val="556992022"/>
                    </a:ext>
                  </a:extLst>
                </a:gridCol>
                <a:gridCol w="727945">
                  <a:extLst>
                    <a:ext uri="{9D8B030D-6E8A-4147-A177-3AD203B41FA5}">
                      <a16:colId xmlns:a16="http://schemas.microsoft.com/office/drawing/2014/main" val="1337677266"/>
                    </a:ext>
                  </a:extLst>
                </a:gridCol>
                <a:gridCol w="972115">
                  <a:extLst>
                    <a:ext uri="{9D8B030D-6E8A-4147-A177-3AD203B41FA5}">
                      <a16:colId xmlns:a16="http://schemas.microsoft.com/office/drawing/2014/main" val="242414394"/>
                    </a:ext>
                  </a:extLst>
                </a:gridCol>
                <a:gridCol w="972115">
                  <a:extLst>
                    <a:ext uri="{9D8B030D-6E8A-4147-A177-3AD203B41FA5}">
                      <a16:colId xmlns:a16="http://schemas.microsoft.com/office/drawing/2014/main" val="2651103871"/>
                    </a:ext>
                  </a:extLst>
                </a:gridCol>
                <a:gridCol w="1051413">
                  <a:extLst>
                    <a:ext uri="{9D8B030D-6E8A-4147-A177-3AD203B41FA5}">
                      <a16:colId xmlns:a16="http://schemas.microsoft.com/office/drawing/2014/main" val="1920280920"/>
                    </a:ext>
                  </a:extLst>
                </a:gridCol>
                <a:gridCol w="1242447">
                  <a:extLst>
                    <a:ext uri="{9D8B030D-6E8A-4147-A177-3AD203B41FA5}">
                      <a16:colId xmlns:a16="http://schemas.microsoft.com/office/drawing/2014/main" val="111167868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07441391"/>
                    </a:ext>
                  </a:extLst>
                </a:gridCol>
              </a:tblGrid>
              <a:tr h="768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3175" algn="ctr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СЗдн</a:t>
                      </a:r>
                      <a:r>
                        <a:rPr lang="en-US" sz="140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1270" algn="ctr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ДП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335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%ст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ДПмин</a:t>
                      </a:r>
                      <a:r>
                        <a:rPr lang="en-US" sz="1400" spc="-3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065" marR="635" algn="ctr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МРОТ</a:t>
                      </a:r>
                      <a:r>
                        <a:rPr lang="en-US" sz="14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Дкал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755" marR="92075" indent="-346075">
                        <a:lnSpc>
                          <a:spcPct val="103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2755" marR="92075" indent="-346075">
                        <a:lnSpc>
                          <a:spcPct val="103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54395"/>
                  </a:ext>
                </a:extLst>
              </a:tr>
              <a:tr h="321530"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</a:t>
                      </a:r>
                      <a:r>
                        <a:rPr lang="en-US" sz="14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1102,74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809,19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2755436"/>
                  </a:ext>
                </a:extLst>
              </a:tr>
              <a:tr h="321530"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661,64</a:t>
                      </a: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967,61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935,22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4948328"/>
                  </a:ext>
                </a:extLst>
              </a:tr>
              <a:tr h="322101">
                <a:tc>
                  <a:txBody>
                    <a:bodyPr/>
                    <a:lstStyle/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661,64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873,97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873,97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0858521"/>
                  </a:ext>
                </a:extLst>
              </a:tr>
              <a:tr h="25219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10051"/>
                  </a:ext>
                </a:extLst>
              </a:tr>
              <a:tr h="322101"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</a:t>
                      </a:r>
                      <a:r>
                        <a:rPr lang="en-US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</a:t>
                      </a:r>
                      <a:r>
                        <a:rPr lang="en-US" sz="14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1102,74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1905" algn="ctr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817,41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8687314"/>
                  </a:ext>
                </a:extLst>
              </a:tr>
              <a:tr h="321530"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882,19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967,61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935,22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5898647"/>
                  </a:ext>
                </a:extLst>
              </a:tr>
              <a:tr h="322101">
                <a:tc>
                  <a:txBody>
                    <a:bodyPr/>
                    <a:lstStyle/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882,19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873,97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882,19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4956497"/>
                  </a:ext>
                </a:extLst>
              </a:tr>
              <a:tr h="25219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34766"/>
                  </a:ext>
                </a:extLst>
              </a:tr>
              <a:tr h="322101"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</a:t>
                      </a:r>
                      <a:r>
                        <a:rPr lang="en-US" sz="14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1102,74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63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0939320"/>
                  </a:ext>
                </a:extLst>
              </a:tr>
              <a:tr h="504397">
                <a:tc>
                  <a:txBody>
                    <a:bodyPr/>
                    <a:lstStyle/>
                    <a:p>
                      <a:pPr marL="12065" marR="63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lnSpc>
                          <a:spcPct val="115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1102,74</a:t>
                      </a:r>
                      <a:r>
                        <a:rPr lang="en-US" sz="1400" spc="-1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967,61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 indent="-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205,48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6815346"/>
                  </a:ext>
                </a:extLst>
              </a:tr>
              <a:tr h="321530">
                <a:tc>
                  <a:txBody>
                    <a:bodyPr/>
                    <a:lstStyle/>
                    <a:p>
                      <a:pPr marL="12065" marR="127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marR="2540" algn="ctr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1102,74</a:t>
                      </a:r>
                      <a:r>
                        <a:rPr lang="en-US" sz="1400" spc="-1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873,97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spc="-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618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593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895012" y="935727"/>
            <a:ext cx="7799607" cy="532453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размера пособия: МРОТ –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максимум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не может превышать МРОТ за полный календарный месяц,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стаж застрахованного лица менее 6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Допущено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отражено в ЭЛН нарушение режима: есть отметка о неявке к врачу в назначенный срок без уважительных причин или о самовольном выходе из стационара. Ограничение размера пособия применяется со дня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травма возникли вследствие алкогольного, наркотического или токсического опьянения. Пособие считается из МРОТ за весь период нетрудоспособности</a:t>
            </a:r>
          </a:p>
          <a:p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44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895012" y="551006"/>
            <a:ext cx="779960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размера пособия 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МРОТ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987" y="1028351"/>
            <a:ext cx="7268142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1574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57002" y="2419446"/>
            <a:ext cx="2772091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ГРУППА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КОМПАНИЙ</a:t>
            </a:r>
            <a:endParaRPr lang="en-US" sz="2400" b="1">
              <a:latin typeface="Arial"/>
              <a:ea typeface="Calibri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НОРД</a:t>
            </a:r>
            <a:endParaRPr lang="ru-RU" sz="2400" b="1">
              <a:latin typeface="Arial"/>
              <a:cs typeface="Arial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5510" y="5244671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 flipV="1">
            <a:off x="3414121" y="1200949"/>
            <a:ext cx="8426939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46964" y="82328"/>
            <a:ext cx="1290334" cy="860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12274"/>
          <a:stretch/>
        </p:blipFill>
        <p:spPr>
          <a:xfrm>
            <a:off x="4888728" y="1900769"/>
            <a:ext cx="5825392" cy="4329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7" y="1314568"/>
            <a:ext cx="3145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мы делаем?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895012" y="551006"/>
            <a:ext cx="80166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уволенному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работнику</a:t>
            </a:r>
            <a:endParaRPr lang="en-US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 выплаты – одновременное соблюдение двух условий: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бывший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работник заболел или получил травму в течение 30 календарных дней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даты увольнения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день наступления страхового случая бывший работник не трудоустроен на новое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пособия – 60% среднего заработка работника, независимо от размера страхового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стажа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Если ЭЛН открыт в день увольнения, размер пособия определяют по общим правилам: в зависимости от стажа (60%, 80% или 100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Если страхователь располагает достоверной информацией о том, что бывший работник уже трудоустроен, но все равно получил Запрос недостающих сведений для назначения пособия бывшему работнику, то он обязан направить ответ СФР в установленный срок.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этом в ответе можно указать: пособие не назначается в связи с наличием другого работодателя.</a:t>
            </a:r>
          </a:p>
        </p:txBody>
      </p:sp>
    </p:spTree>
    <p:extLst>
      <p:ext uri="{BB962C8B-B14F-4D97-AF65-F5344CB8AC3E}">
        <p14:creationId xmlns:p14="http://schemas.microsoft.com/office/powerpoint/2010/main" val="3221852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895012" y="551006"/>
            <a:ext cx="801668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исполнителю по договору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ГПХ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Право на выплату: только если сумма страховых взносов, уплаченных за него за предыдущий календарный год, составила не менее «стоимости страхового года». В 2026 году данное условие соблюдено, если база для начисления страховых взносов за 2025 год составила не менее 269 280 рублей (22 440 руб. х 12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периоды работы по договорам ГПХ включают в страховой стаж, начиная с 1 января 2023 года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Пособия по нетрудоспособности не назначают: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Самозанятым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гражданам – высококвалифицированным специалистам (ВКС)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гражданам, временно пребывающим в РФ, если страховые взносы за них уплачивались менее 6 месяцев (исключение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ЕАЭС).</a:t>
            </a:r>
          </a:p>
        </p:txBody>
      </p:sp>
    </p:spTree>
    <p:extLst>
      <p:ext uri="{BB962C8B-B14F-4D97-AF65-F5344CB8AC3E}">
        <p14:creationId xmlns:p14="http://schemas.microsoft.com/office/powerpoint/2010/main" val="1084902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895012" y="551006"/>
            <a:ext cx="801668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 назначенного ранее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 день назначения пособия СФР не располагал полными сведениями о заработной плате застрахованного лица за расчетный период (например, работник заболел в январе, а данные о выплатах в его пользу в IV квартале прошлого года СФР еще не получил). </a:t>
            </a:r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поступления необходимых сведений СФР самостоятельно производит перерасчет и направляет уточненные сведения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работодателю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Работник представил Заявление о замене календарных лет (календарного года) в расчетном периоде.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Перерасчет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пособия инициирует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страхователь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Назначенное по общим правилам пособие по временной нетрудоспособности должно быть изменено на пособие в связи с несчастным случаем на производстве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– после представления акта о несчастном случае на производстве или акта о профессиональном заболевании, судебного решения об установлении юридического факта несчастного случая на производстве или профессионального заболевания. Перерасчет пособия инициирует страхователь.</a:t>
            </a:r>
          </a:p>
        </p:txBody>
      </p:sp>
    </p:spTree>
    <p:extLst>
      <p:ext uri="{BB962C8B-B14F-4D97-AF65-F5344CB8AC3E}">
        <p14:creationId xmlns:p14="http://schemas.microsoft.com/office/powerpoint/2010/main" val="3818081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</a:t>
            </a:r>
          </a:p>
          <a:p>
            <a:pPr lvl="0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АСПЕКТЫ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813369" y="1311284"/>
            <a:ext cx="8016681" cy="40934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по временной нетрудоспособности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прочими расходами, связанными с производством и реализаций (подпункт 48.1 пункта 1 статьи 264 НК РФ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Освобождено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обложения страховыми взносами, в том числе на травматизм (подпункт 1 пункта 1 статьи 422 НК РФ, подпункт 1 пункта 1 статьи 20.2 Федерального закона от 24.07.1998 № 125-ФЗ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Подлежит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обложению НДФЛ: в полной сумме относится к основной налоговой базе; районные коэффициенты и процентные надбавки не выделяют.</a:t>
            </a:r>
          </a:p>
        </p:txBody>
      </p:sp>
    </p:spTree>
    <p:extLst>
      <p:ext uri="{BB962C8B-B14F-4D97-AF65-F5344CB8AC3E}">
        <p14:creationId xmlns:p14="http://schemas.microsoft.com/office/powerpoint/2010/main" val="2098394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 АСПЕКТЫ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560580" y="714587"/>
            <a:ext cx="80166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по уходу за ребенком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23538"/>
              </p:ext>
            </p:extLst>
          </p:nvPr>
        </p:nvGraphicFramePr>
        <p:xfrm>
          <a:off x="3560580" y="1407084"/>
          <a:ext cx="7902077" cy="48080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48184">
                  <a:extLst>
                    <a:ext uri="{9D8B030D-6E8A-4147-A177-3AD203B41FA5}">
                      <a16:colId xmlns:a16="http://schemas.microsoft.com/office/drawing/2014/main" val="1066578524"/>
                    </a:ext>
                  </a:extLst>
                </a:gridCol>
                <a:gridCol w="2726872">
                  <a:extLst>
                    <a:ext uri="{9D8B030D-6E8A-4147-A177-3AD203B41FA5}">
                      <a16:colId xmlns:a16="http://schemas.microsoft.com/office/drawing/2014/main" val="3358895560"/>
                    </a:ext>
                  </a:extLst>
                </a:gridCol>
                <a:gridCol w="1845128">
                  <a:extLst>
                    <a:ext uri="{9D8B030D-6E8A-4147-A177-3AD203B41FA5}">
                      <a16:colId xmlns:a16="http://schemas.microsoft.com/office/drawing/2014/main" val="903513626"/>
                    </a:ext>
                  </a:extLst>
                </a:gridCol>
                <a:gridCol w="2081893">
                  <a:extLst>
                    <a:ext uri="{9D8B030D-6E8A-4147-A177-3AD203B41FA5}">
                      <a16:colId xmlns:a16="http://schemas.microsoft.com/office/drawing/2014/main" val="2853447055"/>
                    </a:ext>
                  </a:extLst>
                </a:gridCol>
              </a:tblGrid>
              <a:tr h="1118519">
                <a:tc>
                  <a:txBody>
                    <a:bodyPr/>
                    <a:lstStyle/>
                    <a:p>
                      <a:pPr marL="14605" marR="1270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ru-RU" sz="1200" spc="-2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05" marR="1270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200" spc="-2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200" spc="-7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начала отпуска по ухо</a:t>
                      </a: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99695" indent="-1905" algn="ctr">
                        <a:lnSpc>
                          <a:spcPct val="105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 marR="99695" indent="-1905" algn="ctr">
                        <a:lnSpc>
                          <a:spcPct val="105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пособия (фиксированный</a:t>
                      </a:r>
                      <a:r>
                        <a:rPr lang="ru-RU" sz="1200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размер,</a:t>
                      </a:r>
                      <a:r>
                        <a:rPr lang="ru-RU" sz="1200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</a:t>
                      </a:r>
                      <a:r>
                        <a:rPr lang="ru-RU" sz="1200" spc="-9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200" spc="-9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размера, исчисленного из МРОТ)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8105" algn="ctr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980" marR="78105" algn="ctr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среднего дневного 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980" marR="81915" algn="ct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(СЗмакс)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270"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05" marR="1270" algn="ctr">
                        <a:lnSpc>
                          <a:spcPct val="115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200" spc="-85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05" algn="ctr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СЗмакс</a:t>
                      </a:r>
                      <a:r>
                        <a:rPr lang="ru-RU" sz="120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30,4</a:t>
                      </a:r>
                      <a:r>
                        <a:rPr lang="ru-RU" sz="1200" spc="-6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00165"/>
                  </a:ext>
                </a:extLst>
              </a:tr>
              <a:tr h="52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14605"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МРОТ</a:t>
                      </a:r>
                      <a:r>
                        <a:rPr lang="en-US" sz="12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200" spc="-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US" sz="12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980" marR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(2 225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000)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23076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14605" marR="3175" algn="ctr">
                        <a:lnSpc>
                          <a:spcPts val="1545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2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270" algn="ctr">
                        <a:lnSpc>
                          <a:spcPts val="1565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837,20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174782"/>
                  </a:ext>
                </a:extLst>
              </a:tr>
              <a:tr h="271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635" algn="ctr">
                        <a:lnSpc>
                          <a:spcPts val="154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093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2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669,64)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95293"/>
                  </a:ext>
                </a:extLst>
              </a:tr>
              <a:tr h="3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3980" marR="8064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2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827,40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605" marR="1905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r>
                        <a:rPr lang="en-US" sz="12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021,18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24453"/>
                  </a:ext>
                </a:extLst>
              </a:tr>
              <a:tr h="183431">
                <a:tc>
                  <a:txBody>
                    <a:bodyPr/>
                    <a:lstStyle/>
                    <a:p>
                      <a:pPr marL="14605" marR="3175" algn="ctr">
                        <a:lnSpc>
                          <a:spcPts val="1545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2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270" algn="ctr">
                        <a:lnSpc>
                          <a:spcPts val="156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97787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marL="14605" marR="317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en-US" sz="12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31.01.2026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63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093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2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</a:t>
                      </a:r>
                      <a:r>
                        <a:rPr lang="en-US" sz="12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103,83)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587444"/>
                  </a:ext>
                </a:extLst>
              </a:tr>
              <a:tr h="525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05"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97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МРОТ</a:t>
                      </a:r>
                      <a:r>
                        <a:rPr lang="en-US" sz="12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200" spc="-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US" sz="12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980" marR="7937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(1 917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000)</a:t>
                      </a:r>
                      <a:r>
                        <a:rPr lang="en-US" sz="1200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spc="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478590"/>
                  </a:ext>
                </a:extLst>
              </a:tr>
              <a:tr h="187507">
                <a:tc>
                  <a:txBody>
                    <a:bodyPr/>
                    <a:lstStyle/>
                    <a:p>
                      <a:pPr marL="14605" marR="3175" algn="ctr">
                        <a:lnSpc>
                          <a:spcPts val="1545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200" spc="1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270" algn="ctr">
                        <a:lnSpc>
                          <a:spcPts val="156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103,83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57140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marL="14605" marR="317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en-US" sz="1200" spc="-2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63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</a:t>
                      </a:r>
                      <a:r>
                        <a:rPr lang="en-US" sz="12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2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8976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103,83)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064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673,97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905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US" sz="12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995,48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18090"/>
                  </a:ext>
                </a:extLst>
              </a:tr>
              <a:tr h="271749">
                <a:tc>
                  <a:txBody>
                    <a:bodyPr/>
                    <a:lstStyle/>
                    <a:p>
                      <a:pPr marL="14605" marR="1905" algn="ctr">
                        <a:lnSpc>
                          <a:spcPts val="1545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200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01.01.2025</a:t>
                      </a:r>
                      <a:r>
                        <a:rPr lang="en-US" sz="1200" spc="-4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1270" algn="ctr">
                        <a:lnSpc>
                          <a:spcPts val="156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227,24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49640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marL="14605" marR="63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31.01.2025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635" algn="ctr">
                        <a:lnSpc>
                          <a:spcPct val="115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</a:t>
                      </a:r>
                      <a:r>
                        <a:rPr lang="en-US" sz="1200" spc="-2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en-US" sz="12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8976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12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spc="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227,24)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6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241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 АСПЕКТЫ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805205" y="1166521"/>
            <a:ext cx="80166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неверное начисление пособий СФР 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неверное начисление пособий СФР зависит от того, кто допустил ошибку — страхователь (работодатель) или сам фонд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работодателя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Страхователь обязан предоставлять в СФР достоверные сведения, необходимые для назначения и выплаты пособий (ст. 15.1 Федерального закона от 29.12.2006 №255-ФЗ).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Если из-за недостоверных сведений или сокрытия данных, влияющих на право получения пособия или его размер, произошли излишние расходы фонда, работодатель обязан возместить эти расходы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6.1 п. 2 ст. 4.1 Закона №255-ФЗ).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страхователю грозит штраф в размере 20% от суммы излишне понесённых фондом расходов, но не менее 1 000 рублей и не более 5 000 рублей (ч. 2 ст. 15.2 Закона №255-ФЗ). 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3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43300" y="4457700"/>
            <a:ext cx="8471719" cy="2327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 АСПЕКТЫ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543301" y="291067"/>
            <a:ext cx="8471719" cy="64940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взыскания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выносит решение о возмещении и направляет его страхователю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течение 5 рабочих дней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Через 10 рабочих дней после вручения решение вступает в силу, и фонд направляет требование о возмещении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работодателя есть 10 календарных дней на добровольное исполнение требования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требование не исполнено, СФР вправе обратиться в суд с иском о взыскании убытков.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Важно: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если работодатель самостоятельно исправит поданные в СФР неверные сведения до перечисления лишней суммы получателю, оснований для взыскания ущерба не будет.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СФР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ошибка допущена по вине самого фонда (например, он не проверил предоставленные работодателем данные или не учёл обстоятельства, влияющие на право получения пособия), работодатель не обязан возмещать излишне выплаченные суммы.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таком случае суд может встать на сторону работодателя, если будет доказано, что страхователь предоставил все необходимые сведения, а ошибка возникла из-за действий или бездействия СФР. </a:t>
            </a:r>
          </a:p>
        </p:txBody>
      </p:sp>
    </p:spTree>
    <p:extLst>
      <p:ext uri="{BB962C8B-B14F-4D97-AF65-F5344CB8AC3E}">
        <p14:creationId xmlns:p14="http://schemas.microsoft.com/office/powerpoint/2010/main" val="1399941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 dirty="0"/>
              <a:t>Аутсорсинг, которому доверяют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 АСПЕКТЫ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829698" y="887135"/>
            <a:ext cx="801668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</a:t>
            </a: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Излишне выплаченные суммы могут быть взысканы с застрахованного лица в двух случаях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переплата произошла из-за счётной ошибки (например, неправильного применения правил математики при расчёте).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работник специально предоставил неверные сведения, действовал недобросовестно (например, представил документы с заведомо ложными данными, скрыл информацию, влияющую на получение пособия и его размер).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Удержание производится в размере не более 20% суммы, причитающейся застрахованному лицу при каждой последующей выплате пособия либо его заработной платы.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прекращении выплаты оставшаяся задолженность взыскивается в судебном порядке (ч. 6 ст. 15 Закона №255-ФЗ).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67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 dirty="0"/>
              <a:t>Аутсорсинг, которому доверяют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57002" y="2640350"/>
            <a:ext cx="3538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НАЛОГОВЫЕ АСПЕКТЫ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780713" y="1091242"/>
            <a:ext cx="80166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Сроки привлечения к ответственности: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СФР может привлечь страхователя к ответственности в течение 3 лет с даты совершения правонарушения.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Обжалование решений: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компания не согласна с решением о возмещении расходов, она может обжаловать его в вышестоящем органе СФР или в суде в течение 3 месяцев со дня получения требования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5 п. 1 ст. 4.1 Закона №225-ФЗ, п. 7 ст. 26.21 Закона №125-ФЗ).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Уголовная ответственность: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мошенничество с целью получения пособий (например, представление заведомо ложных сведений) может повлечь уголовное наказание по ст. 159.2 УК РФ.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81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213215" y="183433"/>
            <a:ext cx="2506030" cy="365123"/>
          </a:xfrm>
        </p:spPr>
        <p:txBody>
          <a:bodyPr/>
          <a:lstStyle/>
          <a:p>
            <a:pPr algn="l">
              <a:defRPr/>
            </a:pPr>
            <a:r>
              <a:rPr lang="ru-RU" sz="1100">
                <a:solidFill>
                  <a:schemeClr val="bg2"/>
                </a:solidFill>
              </a:rPr>
              <a:t>Аутсорсинг, которому доверяют</a:t>
            </a:r>
            <a:endParaRPr/>
          </a:p>
        </p:txBody>
      </p:sp>
      <p:sp>
        <p:nvSpPr>
          <p:cNvPr id="7" name="Нижний колонтитул 4"/>
          <p:cNvSpPr txBox="1"/>
          <p:nvPr/>
        </p:nvSpPr>
        <p:spPr bwMode="auto">
          <a:xfrm>
            <a:off x="6603722" y="214255"/>
            <a:ext cx="5334844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defPPr>
              <a:defRPr lang="ru-RU"/>
            </a:defPPr>
            <a:lvl1pPr marL="0" algn="ctr" defTabSz="914337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hello@nordoutsourcing.ru        </a:t>
            </a:r>
            <a:r>
              <a:rPr lang="ru-RU" sz="1100">
                <a:solidFill>
                  <a:schemeClr val="bg1"/>
                </a:solidFill>
                <a:latin typeface="Arial"/>
                <a:cs typeface="Arial"/>
              </a:rPr>
              <a:t>+</a:t>
            </a: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7 (495) 431-55-74</a:t>
            </a:r>
            <a:r>
              <a:rPr lang="ru-RU" sz="1100" b="1" u="sng">
                <a:solidFill>
                  <a:schemeClr val="bg1"/>
                </a:solidFill>
                <a:latin typeface="Arial"/>
                <a:cs typeface="Arial"/>
                <a:hlinkClick r:id="rId3" tooltip="tel:84954315574"/>
              </a:rPr>
              <a:t>7  -74</a:t>
            </a:r>
            <a:r>
              <a:rPr lang="en-US" sz="1100">
                <a:solidFill>
                  <a:schemeClr val="bg2"/>
                </a:solidFill>
                <a:latin typeface="Arial"/>
                <a:cs typeface="Arial"/>
              </a:rPr>
              <a:t>nordoutsourcing.ru</a:t>
            </a:r>
            <a:endParaRPr/>
          </a:p>
        </p:txBody>
      </p:sp>
      <p:sp>
        <p:nvSpPr>
          <p:cNvPr id="27" name="Объект 2"/>
          <p:cNvSpPr txBox="1"/>
          <p:nvPr/>
        </p:nvSpPr>
        <p:spPr bwMode="auto">
          <a:xfrm>
            <a:off x="407554" y="2870889"/>
            <a:ext cx="5393932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>
              <a:lnSpc>
                <a:spcPct val="90000"/>
              </a:lnSpc>
              <a:spcBef>
                <a:spcPts val="1000"/>
              </a:spcBef>
              <a:buFont typeface="Wingdings 2"/>
              <a:buChar char="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8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ru-RU" sz="3200">
                <a:solidFill>
                  <a:schemeClr val="bg2"/>
                </a:solidFill>
              </a:rPr>
              <a:t> </a:t>
            </a:r>
            <a:endParaRPr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647272" y="4531563"/>
            <a:ext cx="111474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Объект 2"/>
          <p:cNvSpPr>
            <a:spLocks noGrp="1"/>
          </p:cNvSpPr>
          <p:nvPr>
            <p:ph idx="1"/>
          </p:nvPr>
        </p:nvSpPr>
        <p:spPr bwMode="auto">
          <a:xfrm>
            <a:off x="706653" y="5215709"/>
            <a:ext cx="2907587" cy="6166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ru-RU" sz="2000" b="1">
                <a:solidFill>
                  <a:schemeClr val="accent6"/>
                </a:solidFill>
              </a:rPr>
              <a:t>Москва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706654" y="5637182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109316, Остаповский проезд, 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д. 5, стр. 6, этаж 2, офис 210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Тел./факс: (495) 374-92-09</a:t>
            </a:r>
            <a:endParaRPr/>
          </a:p>
        </p:txBody>
      </p:sp>
      <p:sp>
        <p:nvSpPr>
          <p:cNvPr id="31" name="Объект 2"/>
          <p:cNvSpPr txBox="1"/>
          <p:nvPr/>
        </p:nvSpPr>
        <p:spPr bwMode="auto">
          <a:xfrm>
            <a:off x="4687583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>
              <a:lnSpc>
                <a:spcPct val="90000"/>
              </a:lnSpc>
              <a:spcBef>
                <a:spcPts val="1000"/>
              </a:spcBef>
              <a:buFont typeface="Wingdings 2"/>
              <a:buChar char="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8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/>
              <a:buNone/>
              <a:defRPr/>
            </a:pPr>
            <a:r>
              <a:rPr lang="ru-RU" sz="2000" b="1">
                <a:solidFill>
                  <a:schemeClr val="accent6"/>
                </a:solidFill>
              </a:rPr>
              <a:t>Самара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4687584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443030, ул. Урицкого, д. 19,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этаж 10, офис 4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Тел.: (846) 273-42-71 </a:t>
            </a:r>
            <a:endParaRPr/>
          </a:p>
        </p:txBody>
      </p:sp>
      <p:sp>
        <p:nvSpPr>
          <p:cNvPr id="33" name="Объект 2"/>
          <p:cNvSpPr txBox="1"/>
          <p:nvPr/>
        </p:nvSpPr>
        <p:spPr bwMode="auto">
          <a:xfrm>
            <a:off x="8861461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>
              <a:lnSpc>
                <a:spcPct val="90000"/>
              </a:lnSpc>
              <a:spcBef>
                <a:spcPts val="1000"/>
              </a:spcBef>
              <a:buFont typeface="Wingdings 2"/>
              <a:buChar char="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8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/>
              <a:buNone/>
              <a:defRPr/>
            </a:pPr>
            <a:r>
              <a:rPr lang="ru-RU" sz="2000" b="1">
                <a:solidFill>
                  <a:schemeClr val="accent6"/>
                </a:solidFill>
              </a:rPr>
              <a:t>Воронеж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8861462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394026,  ул. Дружинников, д.5,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корпус б, офис 701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Тел.: (473) 207-01-15</a:t>
            </a:r>
            <a:endParaRPr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531464" y="869626"/>
            <a:ext cx="6090014" cy="734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chemeClr val="bg2"/>
                </a:solidFill>
              </a:rPr>
              <a:t>Вопросы</a:t>
            </a:r>
            <a:endParaRPr/>
          </a:p>
        </p:txBody>
      </p:sp>
      <p:sp>
        <p:nvSpPr>
          <p:cNvPr id="14" name="Объект 2"/>
          <p:cNvSpPr txBox="1"/>
          <p:nvPr/>
        </p:nvSpPr>
        <p:spPr bwMode="auto">
          <a:xfrm flipH="1">
            <a:off x="1461954" y="3124081"/>
            <a:ext cx="8263936" cy="1801380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>
              <a:lnSpc>
                <a:spcPct val="90000"/>
              </a:lnSpc>
              <a:spcBef>
                <a:spcPts val="1000"/>
              </a:spcBef>
              <a:buFont typeface="Wingdings 2"/>
              <a:buChar char="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8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ru-RU" sz="3200">
                <a:solidFill>
                  <a:schemeClr val="bg2"/>
                </a:solidFill>
              </a:rPr>
              <a:t> </a:t>
            </a:r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84739" y="2560039"/>
            <a:ext cx="1612394" cy="16123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725890" y="1826251"/>
            <a:ext cx="527023" cy="5270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248259" y="2549861"/>
            <a:ext cx="1605742" cy="16057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213215" y="2549536"/>
            <a:ext cx="1607981" cy="1607981"/>
          </a:xfrm>
          <a:prstGeom prst="rect">
            <a:avLst/>
          </a:prstGeom>
        </p:spPr>
      </p:pic>
      <p:sp>
        <p:nvSpPr>
          <p:cNvPr id="20" name="Нижний колонтитул 4"/>
          <p:cNvSpPr txBox="1"/>
          <p:nvPr/>
        </p:nvSpPr>
        <p:spPr bwMode="auto">
          <a:xfrm>
            <a:off x="1406161" y="1995654"/>
            <a:ext cx="2506030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defPPr>
              <a:defRPr lang="ru-RU"/>
            </a:defPPr>
            <a:lvl1pPr marL="0" algn="ctr" defTabSz="914337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b="1" dirty="0">
                <a:solidFill>
                  <a:schemeClr val="bg2"/>
                </a:solidFill>
              </a:rPr>
              <a:t>Наш сайт</a:t>
            </a:r>
            <a:endParaRPr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329103" y="1843002"/>
            <a:ext cx="920381" cy="517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2560039"/>
            <a:ext cx="1586184" cy="158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43" y="1875662"/>
            <a:ext cx="488498" cy="4884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1574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  <a:p>
            <a:pPr>
              <a:defRPr/>
            </a:pPr>
            <a:endParaRPr lang="ru-RU">
              <a:solidFill>
                <a:srgbClr val="D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57002" y="2419446"/>
            <a:ext cx="2772091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ГРУППА</a:t>
            </a:r>
            <a:endParaRPr/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КОМПАНИЙ</a:t>
            </a:r>
            <a:endParaRPr lang="en-US" sz="2400" b="1">
              <a:latin typeface="Arial"/>
              <a:ea typeface="Calibri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>
                <a:latin typeface="Arial"/>
                <a:ea typeface="Calibri"/>
                <a:cs typeface="Arial"/>
              </a:rPr>
              <a:t>НОРД</a:t>
            </a:r>
            <a:endParaRPr lang="ru-RU" sz="2400" b="1">
              <a:latin typeface="Arial"/>
              <a:cs typeface="Arial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5510" y="5244671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 flipV="1">
            <a:off x="3414121" y="1200949"/>
            <a:ext cx="8426939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46964" y="82328"/>
            <a:ext cx="1290334" cy="8602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54906" y="1361162"/>
            <a:ext cx="453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получают клиенты?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4802"/>
          <a:stretch/>
        </p:blipFill>
        <p:spPr>
          <a:xfrm>
            <a:off x="5448333" y="2015286"/>
            <a:ext cx="4146760" cy="41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78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06653" y="2126936"/>
            <a:ext cx="6090014" cy="734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chemeClr val="bg2"/>
                </a:solidFill>
              </a:rPr>
              <a:t>Спасибо за внимание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213215" y="183433"/>
            <a:ext cx="2506030" cy="365123"/>
          </a:xfrm>
        </p:spPr>
        <p:txBody>
          <a:bodyPr/>
          <a:lstStyle/>
          <a:p>
            <a:pPr algn="l">
              <a:defRPr/>
            </a:pPr>
            <a:r>
              <a:rPr lang="ru-RU" sz="1100">
                <a:solidFill>
                  <a:schemeClr val="bg2"/>
                </a:solidFill>
              </a:rPr>
              <a:t>Аутсорсинг, которому доверяют</a:t>
            </a:r>
            <a:endParaRPr/>
          </a:p>
        </p:txBody>
      </p:sp>
      <p:sp>
        <p:nvSpPr>
          <p:cNvPr id="7" name="Нижний колонтитул 4"/>
          <p:cNvSpPr txBox="1"/>
          <p:nvPr/>
        </p:nvSpPr>
        <p:spPr bwMode="auto">
          <a:xfrm>
            <a:off x="6603722" y="214255"/>
            <a:ext cx="5334844" cy="365123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defPPr>
              <a:defRPr lang="ru-RU"/>
            </a:defPPr>
            <a:lvl1pPr marL="0" algn="ctr" defTabSz="914337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8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7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5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5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43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12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80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8" algn="l" defTabSz="914337"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hello@nordoutsourcing.ru        </a:t>
            </a:r>
            <a:r>
              <a:rPr lang="ru-RU" sz="1100">
                <a:solidFill>
                  <a:schemeClr val="bg1"/>
                </a:solidFill>
                <a:latin typeface="Arial"/>
                <a:cs typeface="Arial"/>
              </a:rPr>
              <a:t>+</a:t>
            </a:r>
            <a:r>
              <a:rPr lang="en-US" sz="1100">
                <a:solidFill>
                  <a:schemeClr val="bg1"/>
                </a:solidFill>
                <a:latin typeface="Arial"/>
                <a:cs typeface="Arial"/>
              </a:rPr>
              <a:t>7 (495) 431-55-74</a:t>
            </a:r>
            <a:r>
              <a:rPr lang="ru-RU" sz="1100" b="1" u="sng">
                <a:solidFill>
                  <a:schemeClr val="bg1"/>
                </a:solidFill>
                <a:latin typeface="Arial"/>
                <a:cs typeface="Arial"/>
                <a:hlinkClick r:id="rId3" tooltip="tel:84954315574"/>
              </a:rPr>
              <a:t>7  -74</a:t>
            </a:r>
            <a:r>
              <a:rPr lang="en-US" sz="1100">
                <a:solidFill>
                  <a:schemeClr val="bg2"/>
                </a:solidFill>
                <a:latin typeface="Arial"/>
                <a:cs typeface="Arial"/>
              </a:rPr>
              <a:t>nordoutsourcing.ru</a:t>
            </a:r>
            <a:endParaRPr/>
          </a:p>
        </p:txBody>
      </p:sp>
      <p:sp>
        <p:nvSpPr>
          <p:cNvPr id="27" name="Объект 2"/>
          <p:cNvSpPr txBox="1"/>
          <p:nvPr/>
        </p:nvSpPr>
        <p:spPr bwMode="auto">
          <a:xfrm>
            <a:off x="407554" y="2870889"/>
            <a:ext cx="5393932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>
              <a:lnSpc>
                <a:spcPct val="90000"/>
              </a:lnSpc>
              <a:spcBef>
                <a:spcPts val="1000"/>
              </a:spcBef>
              <a:buFont typeface="Wingdings 2"/>
              <a:buChar char="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8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ru-RU" sz="3200">
                <a:solidFill>
                  <a:schemeClr val="bg2"/>
                </a:solidFill>
              </a:rPr>
              <a:t> </a:t>
            </a:r>
            <a:endParaRPr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647272" y="4531563"/>
            <a:ext cx="111474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Объект 2"/>
          <p:cNvSpPr>
            <a:spLocks noGrp="1"/>
          </p:cNvSpPr>
          <p:nvPr>
            <p:ph idx="1"/>
          </p:nvPr>
        </p:nvSpPr>
        <p:spPr bwMode="auto">
          <a:xfrm>
            <a:off x="706653" y="5215709"/>
            <a:ext cx="2907587" cy="6166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  <a:defRPr/>
            </a:pPr>
            <a:r>
              <a:rPr lang="ru-RU" sz="2000" b="1">
                <a:solidFill>
                  <a:schemeClr val="accent6"/>
                </a:solidFill>
              </a:rPr>
              <a:t>Москва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706654" y="5637182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109316, Остаповский проезд, 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д. 5, стр. 6, этаж 2, офис 210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Тел./факс: (495) 374-92-09</a:t>
            </a:r>
            <a:endParaRPr/>
          </a:p>
        </p:txBody>
      </p:sp>
      <p:sp>
        <p:nvSpPr>
          <p:cNvPr id="31" name="Объект 2"/>
          <p:cNvSpPr txBox="1"/>
          <p:nvPr/>
        </p:nvSpPr>
        <p:spPr bwMode="auto">
          <a:xfrm>
            <a:off x="4687583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>
              <a:lnSpc>
                <a:spcPct val="90000"/>
              </a:lnSpc>
              <a:spcBef>
                <a:spcPts val="1000"/>
              </a:spcBef>
              <a:buFont typeface="Wingdings 2"/>
              <a:buChar char="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8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/>
              <a:buNone/>
              <a:defRPr/>
            </a:pPr>
            <a:r>
              <a:rPr lang="ru-RU" sz="2000" b="1">
                <a:solidFill>
                  <a:schemeClr val="accent6"/>
                </a:solidFill>
              </a:rPr>
              <a:t>Самара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4687584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443030, ул. Урицкого, д. 19,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этаж 10, офис 4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Тел.: (846) 273-42-71 </a:t>
            </a:r>
            <a:endParaRPr/>
          </a:p>
        </p:txBody>
      </p:sp>
      <p:sp>
        <p:nvSpPr>
          <p:cNvPr id="33" name="Объект 2"/>
          <p:cNvSpPr txBox="1"/>
          <p:nvPr/>
        </p:nvSpPr>
        <p:spPr bwMode="auto">
          <a:xfrm>
            <a:off x="8861461" y="5221025"/>
            <a:ext cx="2907587" cy="61667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37">
              <a:lnSpc>
                <a:spcPct val="90000"/>
              </a:lnSpc>
              <a:spcBef>
                <a:spcPts val="1000"/>
              </a:spcBef>
              <a:buFont typeface="Wingdings 2"/>
              <a:buChar char="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4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1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9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58" indent="-228586" algn="l" defTabSz="914337">
              <a:lnSpc>
                <a:spcPct val="90000"/>
              </a:lnSpc>
              <a:spcBef>
                <a:spcPts val="50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6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34" indent="-228586" algn="l" defTabSz="914337">
              <a:spcBef>
                <a:spcPts val="0"/>
              </a:spcBef>
              <a:buFont typeface="Wingdings 2"/>
              <a:buChar char="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Font typeface="Wingdings 2"/>
              <a:buNone/>
              <a:defRPr/>
            </a:pPr>
            <a:r>
              <a:rPr lang="ru-RU" sz="2000" b="1">
                <a:solidFill>
                  <a:schemeClr val="accent6"/>
                </a:solidFill>
              </a:rPr>
              <a:t>Воронеж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8861462" y="564249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394026,  ул. Дружинников, д.5,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корпус б, офис 701 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2"/>
                </a:solidFill>
              </a:rPr>
              <a:t>Тел.: (473) 207-01-15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611" y="6827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  <a:p>
            <a:endParaRPr lang="ru-RU" dirty="0">
              <a:solidFill>
                <a:srgbClr val="D00000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7" y="6356370"/>
            <a:ext cx="4114800" cy="365123"/>
          </a:xfrm>
        </p:spPr>
        <p:txBody>
          <a:bodyPr/>
          <a:lstStyle/>
          <a:p>
            <a:r>
              <a:rPr lang="ru-RU" dirty="0"/>
              <a:t>Аутсорсинг, которому доверяют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0" y="5244671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64" y="82328"/>
            <a:ext cx="1290334" cy="860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300" y="1635437"/>
            <a:ext cx="8251760" cy="4527570"/>
          </a:xfrm>
          <a:prstGeom prst="rect">
            <a:avLst/>
          </a:prstGeom>
        </p:spPr>
      </p:pic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5751046" y="935727"/>
            <a:ext cx="6090014" cy="73461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Почему выбирают нас?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946" y="2422988"/>
            <a:ext cx="2772091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КОМПАНИЯ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НОРД АУТСОРСИНГ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 bwMode="auto">
          <a:xfrm>
            <a:off x="6689905" y="1503389"/>
            <a:ext cx="5108375" cy="3112998"/>
          </a:xfrm>
          <a:prstGeom prst="rect">
            <a:avLst/>
          </a:prstGeom>
          <a:solidFill>
            <a:srgbClr val="BA2921"/>
          </a:solidFill>
          <a:ln w="12600">
            <a:solidFill>
              <a:srgbClr val="BA2921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5" name="CustomShape 2"/>
          <p:cNvSpPr/>
          <p:nvPr/>
        </p:nvSpPr>
        <p:spPr bwMode="auto">
          <a:xfrm>
            <a:off x="8280" y="0"/>
            <a:ext cx="3363120" cy="68572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6" name="CustomShape 3"/>
          <p:cNvSpPr/>
          <p:nvPr/>
        </p:nvSpPr>
        <p:spPr bwMode="auto">
          <a:xfrm>
            <a:off x="295920" y="2423160"/>
            <a:ext cx="2771280" cy="1296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ГРУППА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КОМПАНИЙ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НОРД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 bwMode="auto">
          <a:xfrm>
            <a:off x="403848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000" b="0" strike="noStrike" spc="-1">
                <a:solidFill>
                  <a:srgbClr val="595959"/>
                </a:solidFill>
                <a:latin typeface="Formular"/>
              </a:rPr>
              <a:t>Аутсорсинг, которому доверяют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128" name="Рисунок 7"/>
          <p:cNvPicPr/>
          <p:nvPr/>
        </p:nvPicPr>
        <p:blipFill>
          <a:blip r:embed="rId2"/>
          <a:stretch/>
        </p:blipFill>
        <p:spPr bwMode="auto">
          <a:xfrm>
            <a:off x="333720" y="6048360"/>
            <a:ext cx="3037680" cy="615600"/>
          </a:xfrm>
          <a:prstGeom prst="rect">
            <a:avLst/>
          </a:prstGeom>
          <a:ln>
            <a:noFill/>
          </a:ln>
        </p:spPr>
      </p:pic>
      <p:sp>
        <p:nvSpPr>
          <p:cNvPr id="130" name="CustomShape 5"/>
          <p:cNvSpPr/>
          <p:nvPr/>
        </p:nvSpPr>
        <p:spPr bwMode="auto">
          <a:xfrm>
            <a:off x="6718872" y="2536329"/>
            <a:ext cx="4945320" cy="2599258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 в области зарплатного аудита и внутреннего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  <a:defRPr/>
            </a:pPr>
            <a:endParaRPr lang="ru-RU" sz="1600" strike="noStrike" spc="-1" dirty="0">
              <a:solidFill>
                <a:schemeClr val="bg1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defRPr/>
            </a:pP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в экономике, аудите и расчёте заработной платы — более 25 лет.</a:t>
            </a:r>
            <a:endParaRPr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  <a:defRPr/>
            </a:pPr>
            <a:endParaRPr lang="ru-RU" sz="1800" b="0" strike="noStrike" spc="-1" dirty="0">
              <a:solidFill>
                <a:srgbClr val="FFFF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ru-RU" sz="1800" b="0" strike="noStrike" spc="-1" dirty="0">
              <a:solidFill>
                <a:srgbClr val="FFFF00"/>
              </a:solid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  <a:defRPr/>
            </a:pPr>
            <a:endParaRPr lang="ru-RU" sz="1800" b="0" strike="noStrike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 bwMode="auto">
          <a:xfrm>
            <a:off x="6814758" y="1697421"/>
            <a:ext cx="609372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  <a:ea typeface="Calibri"/>
              </a:rPr>
              <a:t>Людмила Лебедева – </a:t>
            </a:r>
          </a:p>
          <a:p>
            <a:pPr>
              <a:lnSpc>
                <a:spcPct val="100000"/>
              </a:lnSpc>
              <a:defRPr/>
            </a:pPr>
            <a:r>
              <a:rPr lang="ru-RU" sz="1800" b="1" spc="-1" dirty="0">
                <a:solidFill>
                  <a:srgbClr val="FFFFFF"/>
                </a:solidFill>
                <a:latin typeface="Arial"/>
                <a:ea typeface="Calibri"/>
              </a:rPr>
              <a:t>в</a:t>
            </a:r>
            <a:r>
              <a:rPr lang="ru-RU" sz="1800" b="1" spc="-1" dirty="0" smtClean="0">
                <a:solidFill>
                  <a:srgbClr val="FFFFFF"/>
                </a:solidFill>
                <a:latin typeface="Arial"/>
                <a:ea typeface="Calibri"/>
              </a:rPr>
              <a:t>нутренний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Arial"/>
                <a:ea typeface="Calibri"/>
              </a:rPr>
              <a:t>аудитор по заработной плате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2" name="Рисунок 9"/>
          <p:cNvPicPr/>
          <p:nvPr/>
        </p:nvPicPr>
        <p:blipFill>
          <a:blip r:embed="rId3"/>
          <a:stretch/>
        </p:blipFill>
        <p:spPr bwMode="auto">
          <a:xfrm>
            <a:off x="11082240" y="157320"/>
            <a:ext cx="716040" cy="798480"/>
          </a:xfrm>
          <a:prstGeom prst="rect">
            <a:avLst/>
          </a:prstGeom>
          <a:ln>
            <a:noFill/>
          </a:ln>
        </p:spPr>
      </p:pic>
      <p:sp>
        <p:nvSpPr>
          <p:cNvPr id="2" name="AutoShape 2" descr="78f559ee-2268-487c-b815-8f59916af1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r="12297"/>
          <a:stretch/>
        </p:blipFill>
        <p:spPr>
          <a:xfrm>
            <a:off x="3437230" y="1498281"/>
            <a:ext cx="3315101" cy="31291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720987" y="1233996"/>
            <a:ext cx="8294033" cy="44122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3363985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57002" y="2627173"/>
            <a:ext cx="3068039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defRPr/>
            </a:pPr>
            <a:r>
              <a:rPr lang="ru-RU" sz="2400" b="1" dirty="0">
                <a:latin typeface="Arial"/>
                <a:ea typeface="Calibri"/>
                <a:cs typeface="Arial"/>
              </a:rPr>
              <a:t>СЕГОДНЯ </a:t>
            </a:r>
            <a:endParaRPr dirty="0"/>
          </a:p>
          <a:p>
            <a:pPr algn="just">
              <a:spcAft>
                <a:spcPts val="800"/>
              </a:spcAft>
              <a:defRPr/>
            </a:pPr>
            <a:r>
              <a:rPr lang="ru-RU" sz="2400" b="1" dirty="0">
                <a:latin typeface="Arial"/>
                <a:ea typeface="Calibri"/>
                <a:cs typeface="Arial"/>
              </a:rPr>
              <a:t>РАССМОТРИМ</a:t>
            </a:r>
            <a:endParaRPr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/>
              <a:t>Аутсорсинг, которому доверяют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3899" y="6048235"/>
            <a:ext cx="3038475" cy="616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4236771" y="1811349"/>
            <a:ext cx="7511845" cy="325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 Взаимодействие с СФР: общие правила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Проактивные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правилах взаимодействия с СФР в 2026 году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Налоговики передают в СФР данные для расчета больничных и пособий: что важно знать бухгалтерам.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расчета пособия по нетрудоспособности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Расчетный период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Налоговые аспекты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2935"/>
            <a:ext cx="345341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7" y="6356370"/>
            <a:ext cx="4114800" cy="365123"/>
          </a:xfrm>
        </p:spPr>
        <p:txBody>
          <a:bodyPr/>
          <a:lstStyle/>
          <a:p>
            <a:pPr>
              <a:defRPr/>
            </a:pPr>
            <a:r>
              <a:rPr lang="ru-RU" dirty="0"/>
              <a:t>Аутсорсинг, которому доверяют</a:t>
            </a:r>
            <a:endParaRPr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7002" y="136683"/>
            <a:ext cx="716790" cy="79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24686" y="75506"/>
            <a:ext cx="1290334" cy="860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987397" y="2677196"/>
            <a:ext cx="82046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Социальным фондом России (СФР) регулируется рядом правил, которые касаются как страхователей (работодателей), так и других участников процесса.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аспекты включают электронный документооборот, проактивные выплаты, сроки предоставления сведений и требования к электронной подписи.  </a:t>
            </a:r>
          </a:p>
          <a:p>
            <a:pPr lvl="0">
              <a:defRPr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56197" y="2752011"/>
            <a:ext cx="312969" cy="312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57943" y="2505257"/>
            <a:ext cx="3313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СФР: ОБЩИЕ ПРАВИЛА</a:t>
            </a:r>
          </a:p>
          <a:p>
            <a:pPr lvl="0">
              <a:defRPr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Nord">
      <a:dk1>
        <a:sysClr val="windowText" lastClr="000000"/>
      </a:dk1>
      <a:lt1>
        <a:srgbClr val="F5F5F5"/>
      </a:lt1>
      <a:dk2>
        <a:srgbClr val="424A4D"/>
      </a:dk2>
      <a:lt2>
        <a:srgbClr val="FFFFFF"/>
      </a:lt2>
      <a:accent1>
        <a:srgbClr val="BA2921"/>
      </a:accent1>
      <a:accent2>
        <a:srgbClr val="5F2826"/>
      </a:accent2>
      <a:accent3>
        <a:srgbClr val="694B71"/>
      </a:accent3>
      <a:accent4>
        <a:srgbClr val="D0AAD0"/>
      </a:accent4>
      <a:accent5>
        <a:srgbClr val="798689"/>
      </a:accent5>
      <a:accent6>
        <a:srgbClr val="E74741"/>
      </a:accent6>
      <a:hlink>
        <a:srgbClr val="BA2921"/>
      </a:hlink>
      <a:folHlink>
        <a:srgbClr val="5F2826"/>
      </a:folHlink>
    </a:clrScheme>
    <a:fontScheme name="Nord">
      <a:majorFont>
        <a:latin typeface="Formular Bold"/>
        <a:ea typeface="Liberation Sans"/>
        <a:cs typeface="Liberation Sans"/>
      </a:majorFont>
      <a:minorFont>
        <a:latin typeface="Formular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>
          <a:solidFill>
            <a:schemeClr val="accent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4223</Words>
  <Application>Microsoft Office PowerPoint</Application>
  <DocSecurity>0</DocSecurity>
  <PresentationFormat>Широкоэкранный</PresentationFormat>
  <Paragraphs>869</Paragraphs>
  <Slides>50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Calibri</vt:lpstr>
      <vt:lpstr>Formular</vt:lpstr>
      <vt:lpstr>Formular Bold</vt:lpstr>
      <vt:lpstr>Liberation Sans</vt:lpstr>
      <vt:lpstr>OpenSans</vt:lpstr>
      <vt:lpstr>Times New Roman</vt:lpstr>
      <vt:lpstr>Wingdings</vt:lpstr>
      <vt:lpstr>Wingdings 2</vt:lpstr>
      <vt:lpstr>HDOfficeLightV0</vt:lpstr>
      <vt:lpstr>НОРД АУТСОРСИНГ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выбирают нас?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  <vt:lpstr>Спасибо за внимание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НОРД АУТСОРСИНГ</dc:title>
  <dc:subject/>
  <dc:creator>Rusl2000</dc:creator>
  <cp:keywords/>
  <dc:description/>
  <cp:lastModifiedBy>Алина</cp:lastModifiedBy>
  <cp:revision>891</cp:revision>
  <dcterms:created xsi:type="dcterms:W3CDTF">2017-11-20T12:31:46Z</dcterms:created>
  <dcterms:modified xsi:type="dcterms:W3CDTF">2026-04-17T07:00:21Z</dcterms:modified>
  <cp:category/>
  <dc:identifier/>
  <cp:contentStatus/>
  <dc:language/>
  <cp:version/>
</cp:coreProperties>
</file>